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369" r:id="rId3"/>
    <p:sldId id="370" r:id="rId4"/>
    <p:sldId id="371" r:id="rId5"/>
    <p:sldId id="368" r:id="rId6"/>
    <p:sldId id="372" r:id="rId7"/>
    <p:sldId id="367" r:id="rId8"/>
    <p:sldId id="276" r:id="rId9"/>
    <p:sldId id="278" r:id="rId10"/>
    <p:sldId id="273" r:id="rId11"/>
    <p:sldId id="263" r:id="rId12"/>
    <p:sldId id="256" r:id="rId13"/>
    <p:sldId id="364" r:id="rId14"/>
    <p:sldId id="268" r:id="rId15"/>
    <p:sldId id="264" r:id="rId16"/>
    <p:sldId id="272" r:id="rId17"/>
    <p:sldId id="271" r:id="rId18"/>
    <p:sldId id="280" r:id="rId19"/>
    <p:sldId id="306" r:id="rId20"/>
    <p:sldId id="281" r:id="rId21"/>
    <p:sldId id="282" r:id="rId22"/>
    <p:sldId id="308" r:id="rId23"/>
    <p:sldId id="284" r:id="rId24"/>
    <p:sldId id="283" r:id="rId25"/>
    <p:sldId id="307" r:id="rId26"/>
    <p:sldId id="267" r:id="rId27"/>
    <p:sldId id="323" r:id="rId28"/>
    <p:sldId id="285" r:id="rId29"/>
    <p:sldId id="309" r:id="rId30"/>
    <p:sldId id="310" r:id="rId31"/>
    <p:sldId id="313" r:id="rId32"/>
    <p:sldId id="287" r:id="rId33"/>
    <p:sldId id="314" r:id="rId34"/>
    <p:sldId id="312" r:id="rId35"/>
    <p:sldId id="315" r:id="rId36"/>
    <p:sldId id="288" r:id="rId3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Georgia" pitchFamily="18" charset="0"/>
        <a:ea typeface="+mn-ea"/>
        <a:cs typeface="+mn-cs"/>
      </a:defRPr>
    </a:lvl1pPr>
    <a:lvl2pPr marL="457200" algn="l" rtl="0" fontAlgn="base">
      <a:spcBef>
        <a:spcPct val="0"/>
      </a:spcBef>
      <a:spcAft>
        <a:spcPct val="0"/>
      </a:spcAft>
      <a:defRPr b="1" kern="1200">
        <a:solidFill>
          <a:schemeClr val="tx1"/>
        </a:solidFill>
        <a:latin typeface="Georgia" pitchFamily="18" charset="0"/>
        <a:ea typeface="+mn-ea"/>
        <a:cs typeface="+mn-cs"/>
      </a:defRPr>
    </a:lvl2pPr>
    <a:lvl3pPr marL="914400" algn="l" rtl="0" fontAlgn="base">
      <a:spcBef>
        <a:spcPct val="0"/>
      </a:spcBef>
      <a:spcAft>
        <a:spcPct val="0"/>
      </a:spcAft>
      <a:defRPr b="1" kern="1200">
        <a:solidFill>
          <a:schemeClr val="tx1"/>
        </a:solidFill>
        <a:latin typeface="Georgia" pitchFamily="18" charset="0"/>
        <a:ea typeface="+mn-ea"/>
        <a:cs typeface="+mn-cs"/>
      </a:defRPr>
    </a:lvl3pPr>
    <a:lvl4pPr marL="1371600" algn="l" rtl="0" fontAlgn="base">
      <a:spcBef>
        <a:spcPct val="0"/>
      </a:spcBef>
      <a:spcAft>
        <a:spcPct val="0"/>
      </a:spcAft>
      <a:defRPr b="1" kern="1200">
        <a:solidFill>
          <a:schemeClr val="tx1"/>
        </a:solidFill>
        <a:latin typeface="Georgia" pitchFamily="18" charset="0"/>
        <a:ea typeface="+mn-ea"/>
        <a:cs typeface="+mn-cs"/>
      </a:defRPr>
    </a:lvl4pPr>
    <a:lvl5pPr marL="1828800" algn="l" rtl="0" fontAlgn="base">
      <a:spcBef>
        <a:spcPct val="0"/>
      </a:spcBef>
      <a:spcAft>
        <a:spcPct val="0"/>
      </a:spcAft>
      <a:defRPr b="1" kern="1200">
        <a:solidFill>
          <a:schemeClr val="tx1"/>
        </a:solidFill>
        <a:latin typeface="Georgia" pitchFamily="18" charset="0"/>
        <a:ea typeface="+mn-ea"/>
        <a:cs typeface="+mn-cs"/>
      </a:defRPr>
    </a:lvl5pPr>
    <a:lvl6pPr marL="2286000" algn="l" defTabSz="914400" rtl="0" eaLnBrk="1" latinLnBrk="0" hangingPunct="1">
      <a:defRPr b="1" kern="1200">
        <a:solidFill>
          <a:schemeClr val="tx1"/>
        </a:solidFill>
        <a:latin typeface="Georgia" pitchFamily="18" charset="0"/>
        <a:ea typeface="+mn-ea"/>
        <a:cs typeface="+mn-cs"/>
      </a:defRPr>
    </a:lvl6pPr>
    <a:lvl7pPr marL="2743200" algn="l" defTabSz="914400" rtl="0" eaLnBrk="1" latinLnBrk="0" hangingPunct="1">
      <a:defRPr b="1" kern="1200">
        <a:solidFill>
          <a:schemeClr val="tx1"/>
        </a:solidFill>
        <a:latin typeface="Georgia" pitchFamily="18" charset="0"/>
        <a:ea typeface="+mn-ea"/>
        <a:cs typeface="+mn-cs"/>
      </a:defRPr>
    </a:lvl7pPr>
    <a:lvl8pPr marL="3200400" algn="l" defTabSz="914400" rtl="0" eaLnBrk="1" latinLnBrk="0" hangingPunct="1">
      <a:defRPr b="1" kern="1200">
        <a:solidFill>
          <a:schemeClr val="tx1"/>
        </a:solidFill>
        <a:latin typeface="Georgia" pitchFamily="18" charset="0"/>
        <a:ea typeface="+mn-ea"/>
        <a:cs typeface="+mn-cs"/>
      </a:defRPr>
    </a:lvl8pPr>
    <a:lvl9pPr marL="3657600" algn="l" defTabSz="914400" rtl="0" eaLnBrk="1" latinLnBrk="0" hangingPunct="1">
      <a:defRPr b="1" kern="1200">
        <a:solidFill>
          <a:schemeClr val="tx1"/>
        </a:solidFill>
        <a:latin typeface="Georgia"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8000"/>
    <a:srgbClr val="990000"/>
    <a:srgbClr val="6666FF"/>
    <a:srgbClr val="FFCC00"/>
    <a:srgbClr val="FF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2124" autoAdjust="0"/>
    <p:restoredTop sz="92487" autoAdjust="0"/>
  </p:normalViewPr>
  <p:slideViewPr>
    <p:cSldViewPr>
      <p:cViewPr varScale="1">
        <p:scale>
          <a:sx n="70" d="100"/>
          <a:sy n="70" d="100"/>
        </p:scale>
        <p:origin x="-10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737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738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738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157175A-CE8A-4549-B2A1-BDCC253965F9}" type="slidenum">
              <a:rPr lang="en-US"/>
              <a:pPr/>
              <a:t>‹#›</a:t>
            </a:fld>
            <a:endParaRPr lang="en-US"/>
          </a:p>
        </p:txBody>
      </p:sp>
    </p:spTree>
    <p:extLst>
      <p:ext uri="{BB962C8B-B14F-4D97-AF65-F5344CB8AC3E}">
        <p14:creationId xmlns:p14="http://schemas.microsoft.com/office/powerpoint/2010/main" val="622881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34" charset="0"/>
              </a:defRPr>
            </a:lvl1pPr>
          </a:lstStyle>
          <a:p>
            <a:endParaRPr lang="en-US"/>
          </a:p>
        </p:txBody>
      </p:sp>
      <p:sp>
        <p:nvSpPr>
          <p:cNvPr id="696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34" charset="0"/>
              </a:defRPr>
            </a:lvl1pPr>
          </a:lstStyle>
          <a:p>
            <a:endParaRPr lang="en-US"/>
          </a:p>
        </p:txBody>
      </p:sp>
      <p:sp>
        <p:nvSpPr>
          <p:cNvPr id="696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fld id="{F1A1DEBD-16C3-4291-80B0-7617FB597F1E}" type="slidenum">
              <a:rPr lang="en-US"/>
              <a:pPr/>
              <a:t>‹#›</a:t>
            </a:fld>
            <a:endParaRPr lang="en-US"/>
          </a:p>
        </p:txBody>
      </p:sp>
    </p:spTree>
    <p:extLst>
      <p:ext uri="{BB962C8B-B14F-4D97-AF65-F5344CB8AC3E}">
        <p14:creationId xmlns:p14="http://schemas.microsoft.com/office/powerpoint/2010/main" val="24936935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68CA4-3A51-4AA9-9195-31A14EBAE188}" type="slidenum">
              <a:rPr lang="en-US"/>
              <a:pPr/>
              <a:t>1</a:t>
            </a:fld>
            <a:endParaRPr lang="en-US"/>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0622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87FFC-8ACC-4D89-94CF-352A05574D8D}" type="slidenum">
              <a:rPr lang="en-US"/>
              <a:pPr/>
              <a:t>10</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46214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95586-081F-46B1-A63B-40EA900BDAE6}" type="slidenum">
              <a:rPr lang="en-US"/>
              <a:pPr/>
              <a:t>11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329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21E4C-EC75-4959-B241-F7041912B47D}" type="slidenum">
              <a:rPr lang="en-US"/>
              <a:pPr/>
              <a:t>12</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0458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659720-BAA1-480D-9768-19FFEBB242E0}" type="slidenum">
              <a:rPr lang="en-US"/>
              <a:pPr/>
              <a:t>13</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544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0C6D9-31C2-4544-902C-792918F72316}" type="slidenum">
              <a:rPr lang="en-US"/>
              <a:pPr/>
              <a:t>14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491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28FE8-0A74-41BD-B2C2-DD82DC4EC53A}"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16752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7697E-CA60-4E1C-B985-477AEEBB2488}" type="slidenum">
              <a:rPr lang="en-US"/>
              <a:pPr/>
              <a:t>16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825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06C1AF-D0F2-41F2-844D-6F712015BDF6}" type="slidenum">
              <a:rPr lang="en-US"/>
              <a:pPr/>
              <a:t>17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3736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A5514E-ADD7-4F6E-90A8-9D2FDED0AC4A}" type="slidenum">
              <a:rPr lang="en-US"/>
              <a:pPr/>
              <a:t>18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890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1D5CA-9937-4F71-977F-804610D72E20}" type="slidenum">
              <a:rPr lang="en-US"/>
              <a:pPr/>
              <a:t>19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278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3980-F7C7-4ECA-A069-C119D8F11640}" type="slidenum">
              <a:rPr lang="en-US">
                <a:solidFill>
                  <a:srgbClr val="000000"/>
                </a:solidFill>
              </a:rPr>
              <a:pPr/>
              <a:t>2</a:t>
            </a:fld>
            <a:endParaRPr lang="en-US">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782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144943-5D26-4AC9-B5BB-989F0AE484EA}" type="slidenum">
              <a:rPr lang="en-US"/>
              <a:pPr/>
              <a:t>20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442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CE9ED-6619-4E92-8EF0-AE8161381D10}" type="slidenum">
              <a:rPr lang="en-US"/>
              <a:pPr/>
              <a:t>21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2607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94F4F-7C31-4759-AAF3-1616E9516A01}" type="slidenum">
              <a:rPr lang="en-US"/>
              <a:pPr/>
              <a:t>22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0873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3980-F7C7-4ECA-A069-C119D8F11640}" type="slidenum">
              <a:rPr lang="en-US"/>
              <a:pPr/>
              <a:t>23</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0210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97130-DC41-492A-9647-A9A8FF6662BD}" type="slidenum">
              <a:rPr lang="en-US"/>
              <a:pPr/>
              <a:t>24</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4068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43DA4-97DA-49D1-AE2F-6E4C817AB7FD}" type="slidenum">
              <a:rPr lang="en-US"/>
              <a:pPr/>
              <a:t>25</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9853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3393D-6C64-40A1-9168-D42BE6B18CF1}" type="slidenum">
              <a:rPr lang="en-US"/>
              <a:pPr/>
              <a:t>26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5345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709CB-A3F3-4D6A-9A9D-816499D44C72}" type="slidenum">
              <a:rPr lang="en-US"/>
              <a:pPr/>
              <a:t>27</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8549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72D417-C66F-4FFD-83FE-D499A1C5F43B}" type="slidenum">
              <a:rPr lang="en-US"/>
              <a:pPr/>
              <a:t>28</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523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B5D31-2A87-4BB5-8409-0299347DE585}" type="slidenum">
              <a:rPr lang="en-US"/>
              <a:pPr/>
              <a:t>29</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4078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3980-F7C7-4ECA-A069-C119D8F11640}" type="slidenum">
              <a:rPr lang="en-US">
                <a:solidFill>
                  <a:srgbClr val="000000"/>
                </a:solidFill>
              </a:rPr>
              <a:pPr/>
              <a:t>3</a:t>
            </a:fld>
            <a:endParaRPr lang="en-US">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233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E4FE0-3B56-4CDD-A6E6-FC310FCC7934}" type="slidenum">
              <a:rPr lang="en-US"/>
              <a:pPr/>
              <a:t>30</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92056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64774-E67C-4FEC-8924-42C2189C5FB5}" type="slidenum">
              <a:rPr lang="en-US"/>
              <a:pPr/>
              <a:t>31</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26636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7BBF7-9B1B-4BF1-97B1-3E3D3C460609}" type="slidenum">
              <a:rPr lang="en-US"/>
              <a:pPr/>
              <a:t>32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0294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C18489-A5F0-4A0C-9AFC-D52CB850286D}" type="slidenum">
              <a:rPr lang="en-US"/>
              <a:pPr/>
              <a:t>33</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9763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01EE8-9BE3-487F-ABC4-950C0CA0495D}" type="slidenum">
              <a:rPr lang="en-US"/>
              <a:pPr/>
              <a:t>34</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6515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A2D32-E1F3-4AF9-823F-65BE4F34CCA2}" type="slidenum">
              <a:rPr lang="en-US"/>
              <a:pPr/>
              <a:t>35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6134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CCBCC-6F9A-4C0F-B689-9791EBB45CBA}" type="slidenum">
              <a:rPr lang="en-US"/>
              <a:pPr/>
              <a:t>36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490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3980-F7C7-4ECA-A069-C119D8F11640}" type="slidenum">
              <a:rPr lang="en-US">
                <a:solidFill>
                  <a:srgbClr val="000000"/>
                </a:solidFill>
              </a:rPr>
              <a:pPr/>
              <a:t>4</a:t>
            </a:fld>
            <a:endParaRPr lang="en-US">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468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3980-F7C7-4ECA-A069-C119D8F11640}" type="slidenum">
              <a:rPr lang="en-US">
                <a:solidFill>
                  <a:srgbClr val="000000"/>
                </a:solidFill>
              </a:rPr>
              <a:pPr/>
              <a:t>5</a:t>
            </a:fld>
            <a:endParaRPr lang="en-US">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215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C3980-F7C7-4ECA-A069-C119D8F11640}" type="slidenum">
              <a:rPr lang="en-US">
                <a:solidFill>
                  <a:srgbClr val="000000"/>
                </a:solidFill>
              </a:rPr>
              <a:pPr/>
              <a:t>6</a:t>
            </a:fld>
            <a:endParaRPr lang="en-US">
              <a:solidFill>
                <a:srgbClr val="000000"/>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8440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06CB7-E294-4AA0-B944-34E0C719D3EB}" type="slidenum">
              <a:rPr lang="en-US"/>
              <a:pPr/>
              <a:t>7</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857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1D53F-8BB9-4F95-BE54-EF9B4966B61A}" type="slidenum">
              <a:rPr lang="en-US"/>
              <a:pPr/>
              <a:t>8</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690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63477-7636-4046-AC62-83C1E4B73B65}" type="slidenum">
              <a:rPr lang="en-US"/>
              <a:pPr/>
              <a:t>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321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D745DEE-34CC-4FDB-9F90-3BA3B690F19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DEE11-E9FC-4212-A002-6BD1098ECC8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A4E9D0-1C2D-4CFE-BC40-0DB7CFF463B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6CAF51-101D-4C82-AB7F-C56C3AC6E3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661CAD-AC3D-4421-BCC3-6BF08A08171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3A156D-1037-4D66-935B-7B1528E921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7266D21-8395-4268-A260-017A5B61E89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6F7DD5B-7E6B-4A50-823D-FBCE94540C6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C60BA0B-2C0E-48C4-B383-C53C5367B98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A9DACF-D186-4239-B7B3-912F28476C7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6038D8-CF98-457A-A850-10569CA69C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EE7002E8-BD2C-4E8E-B41B-FA468A294F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uribachi"/>
          <p:cNvPicPr>
            <a:picLocks noChangeAspect="1" noChangeArrowheads="1"/>
          </p:cNvPicPr>
          <p:nvPr/>
        </p:nvPicPr>
        <p:blipFill>
          <a:blip r:embed="rId3" cstate="print">
            <a:grayscl/>
            <a:biLevel thresh="50000"/>
          </a:blip>
          <a:srcRect/>
          <a:stretch>
            <a:fillRect/>
          </a:stretch>
        </p:blipFill>
        <p:spPr bwMode="auto">
          <a:xfrm>
            <a:off x="0" y="0"/>
            <a:ext cx="9144000" cy="6858000"/>
          </a:xfrm>
          <a:prstGeom prst="rect">
            <a:avLst/>
          </a:prstGeom>
          <a:noFill/>
        </p:spPr>
      </p:pic>
      <p:sp>
        <p:nvSpPr>
          <p:cNvPr id="4101" name="Text Box 5"/>
          <p:cNvSpPr txBox="1">
            <a:spLocks noChangeArrowheads="1"/>
          </p:cNvSpPr>
          <p:nvPr/>
        </p:nvSpPr>
        <p:spPr bwMode="auto">
          <a:xfrm>
            <a:off x="8534400" y="3276600"/>
            <a:ext cx="184150" cy="366713"/>
          </a:xfrm>
          <a:prstGeom prst="rect">
            <a:avLst/>
          </a:prstGeom>
          <a:noFill/>
          <a:ln w="9525">
            <a:noFill/>
            <a:miter lim="800000"/>
            <a:headEnd/>
            <a:tailEnd/>
          </a:ln>
          <a:effectLst/>
        </p:spPr>
        <p:txBody>
          <a:bodyPr wrap="none">
            <a:spAutoFit/>
          </a:bodyPr>
          <a:lstStyle/>
          <a:p>
            <a:endParaRPr lang="en-US" b="0">
              <a:latin typeface="Arial" pitchFamily="34" charset="0"/>
            </a:endParaRPr>
          </a:p>
        </p:txBody>
      </p:sp>
      <p:sp>
        <p:nvSpPr>
          <p:cNvPr id="4102" name="Text Box 6"/>
          <p:cNvSpPr txBox="1">
            <a:spLocks noChangeArrowheads="1"/>
          </p:cNvSpPr>
          <p:nvPr/>
        </p:nvSpPr>
        <p:spPr bwMode="auto">
          <a:xfrm>
            <a:off x="0" y="1981200"/>
            <a:ext cx="9144000" cy="1555750"/>
          </a:xfrm>
          <a:prstGeom prst="rect">
            <a:avLst/>
          </a:prstGeom>
          <a:noFill/>
          <a:ln w="9525">
            <a:noFill/>
            <a:miter lim="800000"/>
            <a:headEnd/>
            <a:tailEnd/>
          </a:ln>
          <a:effectLst/>
        </p:spPr>
        <p:txBody>
          <a:bodyPr>
            <a:spAutoFit/>
          </a:bodyPr>
          <a:lstStyle/>
          <a:p>
            <a:pPr algn="ctr">
              <a:spcBef>
                <a:spcPct val="50000"/>
              </a:spcBef>
            </a:pPr>
            <a:r>
              <a:rPr lang="en-US" sz="9600">
                <a:solidFill>
                  <a:srgbClr val="CC0000"/>
                </a:solidFill>
              </a:rPr>
              <a:t>World War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talian_fla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4581" name="Rectangle 5"/>
          <p:cNvSpPr>
            <a:spLocks noChangeArrowheads="1"/>
          </p:cNvSpPr>
          <p:nvPr/>
        </p:nvSpPr>
        <p:spPr bwMode="auto">
          <a:xfrm>
            <a:off x="457200" y="274638"/>
            <a:ext cx="8229600" cy="868362"/>
          </a:xfrm>
          <a:prstGeom prst="rect">
            <a:avLst/>
          </a:prstGeom>
          <a:solidFill>
            <a:srgbClr val="008000"/>
          </a:solidFill>
          <a:ln w="76200">
            <a:solidFill>
              <a:srgbClr val="CC0000"/>
            </a:solidFill>
            <a:miter lim="800000"/>
            <a:headEnd/>
            <a:tailEnd/>
          </a:ln>
          <a:effectLst/>
        </p:spPr>
        <p:txBody>
          <a:bodyPr anchor="ctr"/>
          <a:lstStyle/>
          <a:p>
            <a:pPr algn="ctr"/>
            <a:r>
              <a:rPr lang="en-US" sz="4400">
                <a:solidFill>
                  <a:schemeClr val="bg1"/>
                </a:solidFill>
              </a:rPr>
              <a:t>Italians in Ethiopia (1936)</a:t>
            </a:r>
          </a:p>
        </p:txBody>
      </p:sp>
      <p:sp>
        <p:nvSpPr>
          <p:cNvPr id="24582" name="Rectangle 6"/>
          <p:cNvSpPr>
            <a:spLocks noChangeArrowheads="1"/>
          </p:cNvSpPr>
          <p:nvPr/>
        </p:nvSpPr>
        <p:spPr bwMode="auto">
          <a:xfrm>
            <a:off x="0" y="1371600"/>
            <a:ext cx="9144000" cy="5105400"/>
          </a:xfrm>
          <a:prstGeom prst="rect">
            <a:avLst/>
          </a:prstGeom>
          <a:noFill/>
          <a:ln w="9525">
            <a:noFill/>
            <a:miter lim="800000"/>
            <a:headEnd/>
            <a:tailEnd/>
          </a:ln>
          <a:effectLst/>
        </p:spPr>
        <p:txBody>
          <a:bodyPr/>
          <a:lstStyle/>
          <a:p>
            <a:pPr marL="342900" indent="-342900">
              <a:spcBef>
                <a:spcPct val="20000"/>
              </a:spcBef>
              <a:buFontTx/>
              <a:buChar char="•"/>
            </a:pPr>
            <a:r>
              <a:rPr lang="en-US" sz="3200">
                <a:latin typeface="Arial" pitchFamily="34" charset="0"/>
              </a:rPr>
              <a:t>Italians bomb the forces of Emperor Haile Selassie (“Abyssinia”/Ethiopia)</a:t>
            </a:r>
            <a:r>
              <a:rPr lang="en-US" sz="3200" b="0">
                <a:latin typeface="Arial" pitchFamily="34" charset="0"/>
              </a:rPr>
              <a:t> </a:t>
            </a:r>
          </a:p>
        </p:txBody>
      </p:sp>
      <p:pic>
        <p:nvPicPr>
          <p:cNvPr id="24583" name="Picture 7" descr="ethiopia"/>
          <p:cNvPicPr>
            <a:picLocks noChangeAspect="1" noChangeArrowheads="1"/>
          </p:cNvPicPr>
          <p:nvPr/>
        </p:nvPicPr>
        <p:blipFill>
          <a:blip r:embed="rId4" cstate="print"/>
          <a:srcRect/>
          <a:stretch>
            <a:fillRect/>
          </a:stretch>
        </p:blipFill>
        <p:spPr bwMode="auto">
          <a:xfrm>
            <a:off x="1828800" y="2590800"/>
            <a:ext cx="5638800" cy="3916363"/>
          </a:xfrm>
          <a:prstGeom prst="rect">
            <a:avLst/>
          </a:prstGeom>
          <a:noFill/>
          <a:ln w="57150">
            <a:solidFill>
              <a:srgbClr val="CC0000"/>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020762"/>
          </a:xfrm>
          <a:solidFill>
            <a:srgbClr val="FFCC00"/>
          </a:solidFill>
          <a:ln w="76200">
            <a:solidFill>
              <a:srgbClr val="008000"/>
            </a:solidFill>
          </a:ln>
        </p:spPr>
        <p:txBody>
          <a:bodyPr/>
          <a:lstStyle/>
          <a:p>
            <a:r>
              <a:rPr lang="en-US" b="1">
                <a:latin typeface="Georgia" pitchFamily="18" charset="0"/>
              </a:rPr>
              <a:t>Spanish Civil War (1936)</a:t>
            </a:r>
          </a:p>
        </p:txBody>
      </p:sp>
      <p:sp>
        <p:nvSpPr>
          <p:cNvPr id="11267" name="Rectangle 3"/>
          <p:cNvSpPr>
            <a:spLocks noGrp="1" noChangeArrowheads="1"/>
          </p:cNvSpPr>
          <p:nvPr>
            <p:ph type="body" sz="half" idx="1"/>
          </p:nvPr>
        </p:nvSpPr>
        <p:spPr>
          <a:xfrm>
            <a:off x="228600" y="1600200"/>
            <a:ext cx="4038600" cy="4525963"/>
          </a:xfrm>
          <a:solidFill>
            <a:srgbClr val="FFCC00"/>
          </a:solidFill>
          <a:ln w="57150">
            <a:solidFill>
              <a:srgbClr val="008000"/>
            </a:solidFill>
          </a:ln>
        </p:spPr>
        <p:txBody>
          <a:bodyPr/>
          <a:lstStyle/>
          <a:p>
            <a:pPr algn="ctr">
              <a:buFontTx/>
              <a:buNone/>
            </a:pPr>
            <a:r>
              <a:rPr lang="en-US" b="1" dirty="0"/>
              <a:t>Nationalist (Fascists)</a:t>
            </a:r>
            <a:r>
              <a:rPr lang="en-US" dirty="0"/>
              <a:t> </a:t>
            </a:r>
          </a:p>
          <a:p>
            <a:r>
              <a:rPr lang="en-US" b="1" dirty="0"/>
              <a:t>Germany, Italy</a:t>
            </a:r>
          </a:p>
          <a:p>
            <a:r>
              <a:rPr lang="en-US" b="1" dirty="0"/>
              <a:t>Generalissimo Francisco Franco (“el Caudillo”)</a:t>
            </a:r>
          </a:p>
          <a:p>
            <a:r>
              <a:rPr lang="en-US" b="1" dirty="0"/>
              <a:t>led “Falange”</a:t>
            </a:r>
          </a:p>
          <a:p>
            <a:r>
              <a:rPr lang="en-US" b="1" dirty="0"/>
              <a:t>Won with “5</a:t>
            </a:r>
            <a:r>
              <a:rPr lang="en-US" b="1" baseline="30000" dirty="0"/>
              <a:t>th</a:t>
            </a:r>
            <a:r>
              <a:rPr lang="en-US" b="1" dirty="0"/>
              <a:t> Column”</a:t>
            </a:r>
          </a:p>
        </p:txBody>
      </p:sp>
      <p:sp>
        <p:nvSpPr>
          <p:cNvPr id="11268" name="Rectangle 4"/>
          <p:cNvSpPr>
            <a:spLocks noGrp="1" noChangeArrowheads="1"/>
          </p:cNvSpPr>
          <p:nvPr>
            <p:ph type="body" sz="half" idx="2"/>
          </p:nvPr>
        </p:nvSpPr>
        <p:spPr>
          <a:xfrm>
            <a:off x="4572000" y="1600200"/>
            <a:ext cx="4419600" cy="4525963"/>
          </a:xfrm>
          <a:solidFill>
            <a:srgbClr val="FFCC00"/>
          </a:solidFill>
          <a:ln w="57150">
            <a:solidFill>
              <a:srgbClr val="008000"/>
            </a:solidFill>
          </a:ln>
        </p:spPr>
        <p:txBody>
          <a:bodyPr/>
          <a:lstStyle/>
          <a:p>
            <a:pPr>
              <a:buFontTx/>
              <a:buNone/>
            </a:pPr>
            <a:r>
              <a:rPr lang="en-US" b="1" dirty="0"/>
              <a:t>Loyalists/“Republicans”</a:t>
            </a:r>
            <a:r>
              <a:rPr lang="en-US" dirty="0"/>
              <a:t> </a:t>
            </a:r>
            <a:r>
              <a:rPr lang="en-US" b="1" dirty="0"/>
              <a:t>(Communists, socialists, anti-fascists)</a:t>
            </a:r>
          </a:p>
          <a:p>
            <a:r>
              <a:rPr lang="en-US" b="1" dirty="0"/>
              <a:t>Russia, Gr. Britain, US, France</a:t>
            </a:r>
          </a:p>
          <a:p>
            <a:r>
              <a:rPr lang="en-US" b="1" dirty="0"/>
              <a:t>Lost because support is not unified</a:t>
            </a:r>
          </a:p>
          <a:p>
            <a:endParaRPr lang="en-US" dirty="0"/>
          </a:p>
          <a:p>
            <a:endParaRPr lang="en-US" dirty="0"/>
          </a:p>
        </p:txBody>
      </p:sp>
      <p:pic>
        <p:nvPicPr>
          <p:cNvPr id="11269" name="Picture 5" descr="Blue_Division_emblem"/>
          <p:cNvPicPr>
            <a:picLocks noChangeAspect="1" noChangeArrowheads="1"/>
          </p:cNvPicPr>
          <p:nvPr/>
        </p:nvPicPr>
        <p:blipFill>
          <a:blip r:embed="rId3" cstate="print"/>
          <a:srcRect/>
          <a:stretch>
            <a:fillRect/>
          </a:stretch>
        </p:blipFill>
        <p:spPr bwMode="auto">
          <a:xfrm>
            <a:off x="3352800" y="4924425"/>
            <a:ext cx="1771650" cy="19335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81000" y="228600"/>
            <a:ext cx="8229600" cy="1143000"/>
          </a:xfrm>
          <a:solidFill>
            <a:srgbClr val="FFCC00"/>
          </a:solidFill>
          <a:ln w="76200">
            <a:solidFill>
              <a:srgbClr val="008000"/>
            </a:solidFill>
          </a:ln>
        </p:spPr>
        <p:txBody>
          <a:bodyPr/>
          <a:lstStyle/>
          <a:p>
            <a:r>
              <a:rPr lang="en-US" sz="4800">
                <a:latin typeface="Georgia" pitchFamily="18" charset="0"/>
              </a:rPr>
              <a:t>Guernica (</a:t>
            </a:r>
            <a:r>
              <a:rPr lang="en-US">
                <a:latin typeface="Georgia" pitchFamily="18" charset="0"/>
              </a:rPr>
              <a:t>Basque</a:t>
            </a:r>
            <a:r>
              <a:rPr lang="en-US" sz="4800">
                <a:latin typeface="Georgia" pitchFamily="18" charset="0"/>
              </a:rPr>
              <a:t>)</a:t>
            </a:r>
          </a:p>
        </p:txBody>
      </p:sp>
      <p:pic>
        <p:nvPicPr>
          <p:cNvPr id="2054" name="Picture 6" descr="Guernica after the bombing in 1937"/>
          <p:cNvPicPr>
            <a:picLocks noChangeAspect="1" noChangeArrowheads="1"/>
          </p:cNvPicPr>
          <p:nvPr/>
        </p:nvPicPr>
        <p:blipFill>
          <a:blip r:embed="rId3" cstate="print"/>
          <a:srcRect/>
          <a:stretch>
            <a:fillRect/>
          </a:stretch>
        </p:blipFill>
        <p:spPr bwMode="auto">
          <a:xfrm>
            <a:off x="990600" y="1870075"/>
            <a:ext cx="3505200" cy="2620963"/>
          </a:xfrm>
          <a:prstGeom prst="rect">
            <a:avLst/>
          </a:prstGeom>
          <a:noFill/>
          <a:ln w="57150">
            <a:solidFill>
              <a:srgbClr val="008000"/>
            </a:solidFill>
            <a:miter lim="800000"/>
            <a:headEnd/>
            <a:tailEnd/>
          </a:ln>
        </p:spPr>
      </p:pic>
      <p:pic>
        <p:nvPicPr>
          <p:cNvPr id="2055" name="Picture 7" descr="victim of Spanish Civil War"/>
          <p:cNvPicPr>
            <a:picLocks noChangeAspect="1" noChangeArrowheads="1"/>
          </p:cNvPicPr>
          <p:nvPr/>
        </p:nvPicPr>
        <p:blipFill>
          <a:blip r:embed="rId4" cstate="print"/>
          <a:srcRect/>
          <a:stretch>
            <a:fillRect/>
          </a:stretch>
        </p:blipFill>
        <p:spPr bwMode="auto">
          <a:xfrm>
            <a:off x="1295400" y="4648200"/>
            <a:ext cx="2554288" cy="1931988"/>
          </a:xfrm>
          <a:prstGeom prst="rect">
            <a:avLst/>
          </a:prstGeom>
          <a:noFill/>
          <a:ln w="57150">
            <a:solidFill>
              <a:srgbClr val="008000"/>
            </a:solidFill>
            <a:miter lim="800000"/>
            <a:headEnd/>
            <a:tailEnd/>
          </a:ln>
        </p:spPr>
      </p:pic>
      <p:pic>
        <p:nvPicPr>
          <p:cNvPr id="2056" name="Picture 8" descr="Blue_Division_emblem"/>
          <p:cNvPicPr>
            <a:picLocks noChangeAspect="1" noChangeArrowheads="1"/>
          </p:cNvPicPr>
          <p:nvPr/>
        </p:nvPicPr>
        <p:blipFill>
          <a:blip r:embed="rId5" cstate="print"/>
          <a:srcRect/>
          <a:stretch>
            <a:fillRect/>
          </a:stretch>
        </p:blipFill>
        <p:spPr bwMode="auto">
          <a:xfrm>
            <a:off x="0" y="381000"/>
            <a:ext cx="1771650" cy="1933575"/>
          </a:xfrm>
          <a:prstGeom prst="rect">
            <a:avLst/>
          </a:prstGeom>
          <a:noFill/>
        </p:spPr>
      </p:pic>
      <p:sp>
        <p:nvSpPr>
          <p:cNvPr id="2058" name="Text Box 10"/>
          <p:cNvSpPr txBox="1">
            <a:spLocks noChangeArrowheads="1"/>
          </p:cNvSpPr>
          <p:nvPr/>
        </p:nvSpPr>
        <p:spPr bwMode="auto">
          <a:xfrm>
            <a:off x="4876800" y="1600200"/>
            <a:ext cx="3962400" cy="5846763"/>
          </a:xfrm>
          <a:prstGeom prst="rect">
            <a:avLst/>
          </a:prstGeom>
          <a:noFill/>
          <a:ln w="9525">
            <a:noFill/>
            <a:miter lim="800000"/>
            <a:headEnd/>
            <a:tailEnd/>
          </a:ln>
          <a:effectLst/>
        </p:spPr>
        <p:txBody>
          <a:bodyPr>
            <a:spAutoFit/>
          </a:bodyPr>
          <a:lstStyle/>
          <a:p>
            <a:pPr>
              <a:spcBef>
                <a:spcPct val="50000"/>
              </a:spcBef>
              <a:buFontTx/>
              <a:buChar char="•"/>
            </a:pPr>
            <a:r>
              <a:rPr lang="en-US" sz="2400">
                <a:solidFill>
                  <a:srgbClr val="FFCC00"/>
                </a:solidFill>
                <a:latin typeface="Arial" pitchFamily="34" charset="0"/>
              </a:rPr>
              <a:t>Bombed for 3 hours during “market day” </a:t>
            </a:r>
          </a:p>
          <a:p>
            <a:pPr>
              <a:spcBef>
                <a:spcPct val="50000"/>
              </a:spcBef>
              <a:buFontTx/>
              <a:buChar char="•"/>
            </a:pPr>
            <a:r>
              <a:rPr lang="en-US" sz="2400">
                <a:solidFill>
                  <a:srgbClr val="FFCC00"/>
                </a:solidFill>
                <a:latin typeface="Arial" pitchFamily="34" charset="0"/>
              </a:rPr>
              <a:t>70% of town destroyed</a:t>
            </a:r>
          </a:p>
          <a:p>
            <a:pPr>
              <a:spcBef>
                <a:spcPct val="50000"/>
              </a:spcBef>
              <a:buFontTx/>
              <a:buChar char="•"/>
            </a:pPr>
            <a:r>
              <a:rPr lang="en-US" sz="2400">
                <a:solidFill>
                  <a:srgbClr val="FFCC00"/>
                </a:solidFill>
                <a:latin typeface="Arial" pitchFamily="34" charset="0"/>
              </a:rPr>
              <a:t>1600 civilians killed (1/3 of population)</a:t>
            </a:r>
          </a:p>
          <a:p>
            <a:pPr>
              <a:spcBef>
                <a:spcPct val="50000"/>
              </a:spcBef>
              <a:buFontTx/>
              <a:buChar char="•"/>
            </a:pPr>
            <a:r>
              <a:rPr lang="en-US" sz="2400">
                <a:solidFill>
                  <a:srgbClr val="FFCC00"/>
                </a:solidFill>
                <a:latin typeface="Arial" pitchFamily="34" charset="0"/>
              </a:rPr>
              <a:t>No strategic value</a:t>
            </a:r>
          </a:p>
          <a:p>
            <a:pPr>
              <a:spcBef>
                <a:spcPct val="50000"/>
              </a:spcBef>
              <a:buFontTx/>
              <a:buChar char="•"/>
            </a:pPr>
            <a:r>
              <a:rPr lang="en-US" sz="2400">
                <a:solidFill>
                  <a:srgbClr val="FFCC00"/>
                </a:solidFill>
                <a:latin typeface="Arial" pitchFamily="34" charset="0"/>
              </a:rPr>
              <a:t>Testing ground for Nazi carpet bombing to demoralize civilian populations</a:t>
            </a:r>
          </a:p>
          <a:p>
            <a:pPr>
              <a:spcBef>
                <a:spcPct val="50000"/>
              </a:spcBef>
              <a:buFontTx/>
              <a:buChar char="•"/>
            </a:pPr>
            <a:endParaRPr lang="en-US" sz="2400">
              <a:solidFill>
                <a:srgbClr val="FFCC00"/>
              </a:solidFill>
              <a:latin typeface="Arial" pitchFamily="34" charset="0"/>
            </a:endParaRPr>
          </a:p>
          <a:p>
            <a:pPr>
              <a:spcBef>
                <a:spcPct val="50000"/>
              </a:spcBef>
              <a:buFontTx/>
              <a:buChar char="•"/>
            </a:pPr>
            <a:endParaRPr lang="en-US">
              <a:latin typeface="Arial" pitchFamily="34" charset="0"/>
            </a:endParaRPr>
          </a:p>
          <a:p>
            <a:pPr>
              <a:spcBef>
                <a:spcPct val="50000"/>
              </a:spcBef>
              <a:buFontTx/>
              <a:buChar char="•"/>
            </a:pPr>
            <a:endParaRPr lang="en-US">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457200" y="274638"/>
            <a:ext cx="8229600" cy="868362"/>
          </a:xfrm>
          <a:solidFill>
            <a:schemeClr val="tx1"/>
          </a:solidFill>
        </p:spPr>
        <p:txBody>
          <a:bodyPr/>
          <a:lstStyle/>
          <a:p>
            <a:r>
              <a:rPr lang="en-US" b="1" i="1">
                <a:solidFill>
                  <a:srgbClr val="FF9900"/>
                </a:solidFill>
                <a:effectLst>
                  <a:outerShdw blurRad="38100" dist="38100" dir="2700000" algn="tl">
                    <a:srgbClr val="FFFFFF"/>
                  </a:outerShdw>
                </a:effectLst>
                <a:latin typeface="Georgia" pitchFamily="18" charset="0"/>
              </a:rPr>
              <a:t>Guernica</a:t>
            </a:r>
            <a:r>
              <a:rPr lang="en-US" b="1">
                <a:solidFill>
                  <a:srgbClr val="FF9900"/>
                </a:solidFill>
                <a:latin typeface="Georgia" pitchFamily="18" charset="0"/>
              </a:rPr>
              <a:t> </a:t>
            </a:r>
            <a:r>
              <a:rPr lang="en-US" sz="4000" b="1">
                <a:solidFill>
                  <a:srgbClr val="FF9900"/>
                </a:solidFill>
                <a:latin typeface="Georgia" pitchFamily="18" charset="0"/>
              </a:rPr>
              <a:t>by Pablo Picasso</a:t>
            </a:r>
          </a:p>
        </p:txBody>
      </p:sp>
      <p:pic>
        <p:nvPicPr>
          <p:cNvPr id="358404" name="Picture 4" descr="http://www.msdlists.com/images/full%20size/Picasso%20Guernica.jpg"/>
          <p:cNvPicPr>
            <a:picLocks noChangeAspect="1" noChangeArrowheads="1"/>
          </p:cNvPicPr>
          <p:nvPr/>
        </p:nvPicPr>
        <p:blipFill>
          <a:blip r:embed="rId3" cstate="print"/>
          <a:srcRect/>
          <a:stretch>
            <a:fillRect/>
          </a:stretch>
        </p:blipFill>
        <p:spPr bwMode="auto">
          <a:xfrm>
            <a:off x="0" y="1420813"/>
            <a:ext cx="9144000" cy="54371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nazi_fla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9465" name="Rectangle 9"/>
          <p:cNvSpPr>
            <a:spLocks noChangeArrowheads="1"/>
          </p:cNvSpPr>
          <p:nvPr/>
        </p:nvSpPr>
        <p:spPr bwMode="auto">
          <a:xfrm>
            <a:off x="457200" y="0"/>
            <a:ext cx="8229600" cy="990600"/>
          </a:xfrm>
          <a:prstGeom prst="rect">
            <a:avLst/>
          </a:prstGeom>
          <a:noFill/>
          <a:ln w="9525">
            <a:noFill/>
            <a:miter lim="800000"/>
            <a:headEnd/>
            <a:tailEnd/>
          </a:ln>
          <a:effectLst/>
        </p:spPr>
        <p:txBody>
          <a:bodyPr anchor="ctr"/>
          <a:lstStyle/>
          <a:p>
            <a:pPr algn="ctr"/>
            <a:r>
              <a:rPr lang="en-US" sz="5400">
                <a:solidFill>
                  <a:schemeClr val="tx2"/>
                </a:solidFill>
              </a:rPr>
              <a:t>Fascist Aggression</a:t>
            </a:r>
          </a:p>
        </p:txBody>
      </p:sp>
      <p:sp>
        <p:nvSpPr>
          <p:cNvPr id="19466" name="Rectangle 10"/>
          <p:cNvSpPr>
            <a:spLocks noChangeArrowheads="1"/>
          </p:cNvSpPr>
          <p:nvPr/>
        </p:nvSpPr>
        <p:spPr bwMode="auto">
          <a:xfrm>
            <a:off x="0" y="838200"/>
            <a:ext cx="9144000" cy="2057400"/>
          </a:xfrm>
          <a:prstGeom prst="rect">
            <a:avLst/>
          </a:prstGeom>
          <a:noFill/>
          <a:ln w="9525">
            <a:noFill/>
            <a:miter lim="800000"/>
            <a:headEnd/>
            <a:tailEnd/>
          </a:ln>
          <a:effectLst/>
        </p:spPr>
        <p:txBody>
          <a:bodyPr/>
          <a:lstStyle/>
          <a:p>
            <a:pPr marL="342900" indent="-342900">
              <a:spcBef>
                <a:spcPct val="20000"/>
              </a:spcBef>
              <a:buFontTx/>
              <a:buChar char="•"/>
            </a:pPr>
            <a:r>
              <a:rPr lang="en-US" sz="2800">
                <a:latin typeface="Arial" pitchFamily="34" charset="0"/>
              </a:rPr>
              <a:t>1933 Hitler pulls out of League of Nations</a:t>
            </a:r>
          </a:p>
          <a:p>
            <a:pPr marL="342900" indent="-342900">
              <a:spcBef>
                <a:spcPct val="20000"/>
              </a:spcBef>
              <a:buFontTx/>
              <a:buChar char="•"/>
            </a:pPr>
            <a:r>
              <a:rPr lang="en-US" sz="2800">
                <a:latin typeface="Arial" pitchFamily="34" charset="0"/>
              </a:rPr>
              <a:t>1936 Reoccupies the Rhineland</a:t>
            </a:r>
          </a:p>
          <a:p>
            <a:pPr marL="342900" indent="-342900">
              <a:spcBef>
                <a:spcPct val="20000"/>
              </a:spcBef>
              <a:buFontTx/>
              <a:buChar char="•"/>
            </a:pPr>
            <a:r>
              <a:rPr lang="en-US" sz="2800">
                <a:latin typeface="Arial" pitchFamily="34" charset="0"/>
              </a:rPr>
              <a:t>1936 Rome-Berlin Axis, Anti-Comintern Treaty (Japan)</a:t>
            </a:r>
          </a:p>
          <a:p>
            <a:pPr marL="342900" indent="-342900">
              <a:spcBef>
                <a:spcPct val="20000"/>
              </a:spcBef>
              <a:buFontTx/>
              <a:buChar char="•"/>
            </a:pPr>
            <a:r>
              <a:rPr lang="en-US" sz="2800">
                <a:latin typeface="Arial" pitchFamily="34" charset="0"/>
              </a:rPr>
              <a:t>1938 Anschluss “union” with Austria</a:t>
            </a:r>
          </a:p>
        </p:txBody>
      </p:sp>
      <p:pic>
        <p:nvPicPr>
          <p:cNvPr id="19467" name="Picture 11" descr="annex"/>
          <p:cNvPicPr>
            <a:picLocks noChangeAspect="1" noChangeArrowheads="1"/>
          </p:cNvPicPr>
          <p:nvPr/>
        </p:nvPicPr>
        <p:blipFill>
          <a:blip r:embed="rId4" cstate="print"/>
          <a:srcRect/>
          <a:stretch>
            <a:fillRect/>
          </a:stretch>
        </p:blipFill>
        <p:spPr bwMode="auto">
          <a:xfrm>
            <a:off x="0" y="3429000"/>
            <a:ext cx="4572000" cy="3094038"/>
          </a:xfrm>
          <a:prstGeom prst="rect">
            <a:avLst/>
          </a:prstGeom>
          <a:noFill/>
          <a:ln w="57150">
            <a:solidFill>
              <a:schemeClr val="tx1"/>
            </a:solidFill>
            <a:miter lim="800000"/>
            <a:headEnd/>
            <a:tailEnd/>
          </a:ln>
        </p:spPr>
      </p:pic>
      <p:pic>
        <p:nvPicPr>
          <p:cNvPr id="19468" name="Picture 12" descr="austria"/>
          <p:cNvPicPr>
            <a:picLocks noChangeAspect="1" noChangeArrowheads="1"/>
          </p:cNvPicPr>
          <p:nvPr/>
        </p:nvPicPr>
        <p:blipFill>
          <a:blip r:embed="rId5" cstate="print"/>
          <a:srcRect/>
          <a:stretch>
            <a:fillRect/>
          </a:stretch>
        </p:blipFill>
        <p:spPr bwMode="auto">
          <a:xfrm>
            <a:off x="4724400" y="3429000"/>
            <a:ext cx="4419600" cy="309721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nazi_fla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13321" name="Rectangle 9"/>
          <p:cNvSpPr>
            <a:spLocks noChangeArrowheads="1"/>
          </p:cNvSpPr>
          <p:nvPr/>
        </p:nvSpPr>
        <p:spPr bwMode="auto">
          <a:xfrm>
            <a:off x="457200" y="228600"/>
            <a:ext cx="8229600" cy="715963"/>
          </a:xfrm>
          <a:prstGeom prst="rect">
            <a:avLst/>
          </a:prstGeom>
          <a:noFill/>
          <a:ln w="9525">
            <a:noFill/>
            <a:miter lim="800000"/>
            <a:headEnd/>
            <a:tailEnd/>
          </a:ln>
          <a:effectLst/>
        </p:spPr>
        <p:txBody>
          <a:bodyPr anchor="ctr"/>
          <a:lstStyle/>
          <a:p>
            <a:pPr algn="ctr"/>
            <a:r>
              <a:rPr lang="en-US" sz="5400">
                <a:solidFill>
                  <a:schemeClr val="tx2"/>
                </a:solidFill>
              </a:rPr>
              <a:t>Fascist Aggression</a:t>
            </a:r>
          </a:p>
        </p:txBody>
      </p:sp>
      <p:sp>
        <p:nvSpPr>
          <p:cNvPr id="13322" name="Rectangle 10"/>
          <p:cNvSpPr>
            <a:spLocks noChangeArrowheads="1"/>
          </p:cNvSpPr>
          <p:nvPr/>
        </p:nvSpPr>
        <p:spPr bwMode="auto">
          <a:xfrm>
            <a:off x="0" y="990600"/>
            <a:ext cx="9144000" cy="533400"/>
          </a:xfrm>
          <a:prstGeom prst="rect">
            <a:avLst/>
          </a:prstGeom>
          <a:noFill/>
          <a:ln w="9525">
            <a:noFill/>
            <a:miter lim="800000"/>
            <a:headEnd/>
            <a:tailEnd/>
          </a:ln>
          <a:effectLst/>
        </p:spPr>
        <p:txBody>
          <a:bodyPr/>
          <a:lstStyle/>
          <a:p>
            <a:pPr marL="342900" indent="-342900">
              <a:spcBef>
                <a:spcPct val="20000"/>
              </a:spcBef>
              <a:buFontTx/>
              <a:buChar char="•"/>
            </a:pPr>
            <a:r>
              <a:rPr lang="en-US" sz="2800">
                <a:latin typeface="Arial" pitchFamily="34" charset="0"/>
              </a:rPr>
              <a:t>1938 The Sudetenland </a:t>
            </a:r>
          </a:p>
        </p:txBody>
      </p:sp>
      <p:pic>
        <p:nvPicPr>
          <p:cNvPr id="13323" name="Picture 11" descr="Sudeten1938cor"/>
          <p:cNvPicPr>
            <a:picLocks noChangeAspect="1" noChangeArrowheads="1"/>
          </p:cNvPicPr>
          <p:nvPr/>
        </p:nvPicPr>
        <p:blipFill>
          <a:blip r:embed="rId4" cstate="print"/>
          <a:srcRect/>
          <a:stretch>
            <a:fillRect/>
          </a:stretch>
        </p:blipFill>
        <p:spPr bwMode="auto">
          <a:xfrm>
            <a:off x="5791200" y="1066800"/>
            <a:ext cx="2514600" cy="1765300"/>
          </a:xfrm>
          <a:prstGeom prst="rect">
            <a:avLst/>
          </a:prstGeom>
          <a:noFill/>
        </p:spPr>
      </p:pic>
      <p:pic>
        <p:nvPicPr>
          <p:cNvPr id="13324" name="Picture 12" descr="sudetenland"/>
          <p:cNvPicPr>
            <a:picLocks noChangeAspect="1" noChangeArrowheads="1"/>
          </p:cNvPicPr>
          <p:nvPr/>
        </p:nvPicPr>
        <p:blipFill>
          <a:blip r:embed="rId5" cstate="print"/>
          <a:srcRect/>
          <a:stretch>
            <a:fillRect/>
          </a:stretch>
        </p:blipFill>
        <p:spPr bwMode="auto">
          <a:xfrm>
            <a:off x="1524000" y="4800600"/>
            <a:ext cx="2438400" cy="1839913"/>
          </a:xfrm>
          <a:prstGeom prst="rect">
            <a:avLst/>
          </a:prstGeom>
          <a:noFill/>
          <a:ln w="57150">
            <a:solidFill>
              <a:schemeClr val="tx1"/>
            </a:solidFill>
            <a:miter lim="800000"/>
            <a:headEnd/>
            <a:tailEnd/>
          </a:ln>
        </p:spPr>
      </p:pic>
      <p:pic>
        <p:nvPicPr>
          <p:cNvPr id="13325" name="Picture 13" descr="Volksdeutsche_Sudetenland_1938"/>
          <p:cNvPicPr>
            <a:picLocks noChangeAspect="1" noChangeArrowheads="1"/>
          </p:cNvPicPr>
          <p:nvPr/>
        </p:nvPicPr>
        <p:blipFill>
          <a:blip r:embed="rId6" cstate="print"/>
          <a:srcRect/>
          <a:stretch>
            <a:fillRect/>
          </a:stretch>
        </p:blipFill>
        <p:spPr bwMode="auto">
          <a:xfrm>
            <a:off x="5715000" y="3505200"/>
            <a:ext cx="3051175" cy="3086100"/>
          </a:xfrm>
          <a:prstGeom prst="rect">
            <a:avLst/>
          </a:prstGeom>
          <a:noFill/>
          <a:ln w="57150">
            <a:solidFill>
              <a:schemeClr val="tx1"/>
            </a:solidFill>
            <a:miter lim="800000"/>
            <a:headEnd/>
            <a:tailEnd/>
          </a:ln>
        </p:spPr>
      </p:pic>
      <p:sp>
        <p:nvSpPr>
          <p:cNvPr id="13326" name="Text Box 14"/>
          <p:cNvSpPr txBox="1">
            <a:spLocks noChangeArrowheads="1"/>
          </p:cNvSpPr>
          <p:nvPr/>
        </p:nvSpPr>
        <p:spPr bwMode="auto">
          <a:xfrm>
            <a:off x="5334000" y="2895600"/>
            <a:ext cx="3657600" cy="457200"/>
          </a:xfrm>
          <a:prstGeom prst="rect">
            <a:avLst/>
          </a:prstGeom>
          <a:noFill/>
          <a:ln w="9525">
            <a:noFill/>
            <a:miter lim="800000"/>
            <a:headEnd/>
            <a:tailEnd/>
          </a:ln>
          <a:effectLst/>
        </p:spPr>
        <p:txBody>
          <a:bodyPr>
            <a:spAutoFit/>
          </a:bodyPr>
          <a:lstStyle/>
          <a:p>
            <a:pPr algn="ctr">
              <a:spcBef>
                <a:spcPct val="50000"/>
              </a:spcBef>
            </a:pPr>
            <a:r>
              <a:rPr lang="en-US" sz="2400">
                <a:latin typeface="Arial" pitchFamily="34" charset="0"/>
              </a:rPr>
              <a:t>“Volksdeutsch”</a:t>
            </a:r>
          </a:p>
        </p:txBody>
      </p:sp>
      <p:pic>
        <p:nvPicPr>
          <p:cNvPr id="13327" name="Picture 15" descr="E:\My Pictures\WWII\ultimatum1.jpg"/>
          <p:cNvPicPr>
            <a:picLocks noChangeAspect="1" noChangeArrowheads="1"/>
          </p:cNvPicPr>
          <p:nvPr/>
        </p:nvPicPr>
        <p:blipFill>
          <a:blip r:embed="rId7" cstate="print"/>
          <a:srcRect/>
          <a:stretch>
            <a:fillRect/>
          </a:stretch>
        </p:blipFill>
        <p:spPr bwMode="auto">
          <a:xfrm>
            <a:off x="609600" y="1752600"/>
            <a:ext cx="4114800" cy="281781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azi_fla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3555" name="Rectangle 3"/>
          <p:cNvSpPr>
            <a:spLocks noChangeArrowheads="1"/>
          </p:cNvSpPr>
          <p:nvPr/>
        </p:nvSpPr>
        <p:spPr bwMode="auto">
          <a:xfrm>
            <a:off x="457200" y="274638"/>
            <a:ext cx="8229600" cy="944562"/>
          </a:xfrm>
          <a:prstGeom prst="rect">
            <a:avLst/>
          </a:prstGeom>
          <a:noFill/>
          <a:ln w="9525">
            <a:noFill/>
            <a:miter lim="800000"/>
            <a:headEnd/>
            <a:tailEnd/>
          </a:ln>
          <a:effectLst/>
        </p:spPr>
        <p:txBody>
          <a:bodyPr anchor="ctr"/>
          <a:lstStyle/>
          <a:p>
            <a:pPr algn="ctr"/>
            <a:r>
              <a:rPr lang="en-US" sz="4400">
                <a:solidFill>
                  <a:schemeClr val="tx2"/>
                </a:solidFill>
              </a:rPr>
              <a:t>Munich Conference (1938)</a:t>
            </a:r>
          </a:p>
        </p:txBody>
      </p:sp>
      <p:pic>
        <p:nvPicPr>
          <p:cNvPr id="23556" name="Picture 4" descr="hitler-chamberlain"/>
          <p:cNvPicPr>
            <a:picLocks noChangeAspect="1" noChangeArrowheads="1"/>
          </p:cNvPicPr>
          <p:nvPr/>
        </p:nvPicPr>
        <p:blipFill>
          <a:blip r:embed="rId4" cstate="print"/>
          <a:srcRect/>
          <a:stretch>
            <a:fillRect/>
          </a:stretch>
        </p:blipFill>
        <p:spPr bwMode="auto">
          <a:xfrm>
            <a:off x="457200" y="1219200"/>
            <a:ext cx="4113213" cy="5334000"/>
          </a:xfrm>
          <a:prstGeom prst="rect">
            <a:avLst/>
          </a:prstGeom>
          <a:noFill/>
        </p:spPr>
      </p:pic>
      <p:sp>
        <p:nvSpPr>
          <p:cNvPr id="23557" name="Rectangle 5"/>
          <p:cNvSpPr>
            <a:spLocks noChangeArrowheads="1"/>
          </p:cNvSpPr>
          <p:nvPr/>
        </p:nvSpPr>
        <p:spPr bwMode="auto">
          <a:xfrm>
            <a:off x="4648200" y="1295400"/>
            <a:ext cx="4375826" cy="4830763"/>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2400" dirty="0">
                <a:latin typeface="Arial" pitchFamily="34" charset="0"/>
              </a:rPr>
              <a:t>Chamberlain (GB), Daladier (Fr), Mussolini (It) agree to hand over Sudetenland (Stalin furious)</a:t>
            </a:r>
          </a:p>
          <a:p>
            <a:pPr marL="342900" indent="-342900">
              <a:lnSpc>
                <a:spcPct val="80000"/>
              </a:lnSpc>
              <a:spcBef>
                <a:spcPct val="20000"/>
              </a:spcBef>
              <a:buFontTx/>
              <a:buChar char="•"/>
            </a:pPr>
            <a:r>
              <a:rPr lang="en-US" sz="2400" dirty="0">
                <a:latin typeface="Arial" pitchFamily="34" charset="0"/>
              </a:rPr>
              <a:t>Regarding his first impression of Hitler, Chamberlain commented: </a:t>
            </a:r>
            <a:r>
              <a:rPr lang="en-US" sz="2400" i="1" dirty="0">
                <a:latin typeface="Arial" pitchFamily="34" charset="0"/>
              </a:rPr>
              <a:t>"In spite of the hardness and ruthlessness I thought I saw in his face, I got the impression that here was a man who could be relied upon when he had given his word."</a:t>
            </a:r>
          </a:p>
          <a:p>
            <a:pPr marL="342900" indent="-342900">
              <a:lnSpc>
                <a:spcPct val="80000"/>
              </a:lnSpc>
              <a:spcBef>
                <a:spcPct val="20000"/>
              </a:spcBef>
              <a:buFontTx/>
              <a:buChar char="•"/>
            </a:pPr>
            <a:endParaRPr lang="en-US" sz="2000" i="1" dirty="0">
              <a:latin typeface="Arial" pitchFamily="34" charset="0"/>
            </a:endParaRPr>
          </a:p>
        </p:txBody>
      </p:sp>
      <p:sp>
        <p:nvSpPr>
          <p:cNvPr id="23558" name="Text Box 6"/>
          <p:cNvSpPr txBox="1">
            <a:spLocks noChangeArrowheads="1"/>
          </p:cNvSpPr>
          <p:nvPr/>
        </p:nvSpPr>
        <p:spPr bwMode="auto">
          <a:xfrm>
            <a:off x="4756826" y="5909587"/>
            <a:ext cx="4267200" cy="641350"/>
          </a:xfrm>
          <a:prstGeom prst="rect">
            <a:avLst/>
          </a:prstGeom>
          <a:noFill/>
          <a:ln w="9525">
            <a:noFill/>
            <a:miter lim="800000"/>
            <a:headEnd/>
            <a:tailEnd/>
          </a:ln>
          <a:effectLst/>
        </p:spPr>
        <p:txBody>
          <a:bodyPr>
            <a:spAutoFit/>
          </a:bodyPr>
          <a:lstStyle/>
          <a:p>
            <a:pPr algn="ctr">
              <a:spcBef>
                <a:spcPct val="50000"/>
              </a:spcBef>
            </a:pPr>
            <a:r>
              <a:rPr lang="en-US" sz="3600" i="1" dirty="0">
                <a:solidFill>
                  <a:srgbClr val="990000"/>
                </a:solidFill>
              </a:rPr>
              <a:t>Appeasement!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azi_fla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p:spPr>
      </p:pic>
      <p:sp>
        <p:nvSpPr>
          <p:cNvPr id="22531" name="Rectangle 3"/>
          <p:cNvSpPr>
            <a:spLocks noChangeArrowheads="1"/>
          </p:cNvSpPr>
          <p:nvPr/>
        </p:nvSpPr>
        <p:spPr bwMode="auto">
          <a:xfrm>
            <a:off x="457200" y="274638"/>
            <a:ext cx="4419600" cy="2316162"/>
          </a:xfrm>
          <a:prstGeom prst="rect">
            <a:avLst/>
          </a:prstGeom>
          <a:noFill/>
          <a:ln w="9525">
            <a:noFill/>
            <a:miter lim="800000"/>
            <a:headEnd/>
            <a:tailEnd/>
          </a:ln>
          <a:effectLst/>
        </p:spPr>
        <p:txBody>
          <a:bodyPr anchor="ctr"/>
          <a:lstStyle/>
          <a:p>
            <a:pPr algn="ctr"/>
            <a:r>
              <a:rPr lang="en-US" sz="4400">
                <a:solidFill>
                  <a:schemeClr val="tx2"/>
                </a:solidFill>
              </a:rPr>
              <a:t>Nazi-Soviet Neutrality Pact (1939)</a:t>
            </a:r>
          </a:p>
        </p:txBody>
      </p:sp>
      <p:pic>
        <p:nvPicPr>
          <p:cNvPr id="22532" name="Picture 4" descr="hitler stalin cartoon"/>
          <p:cNvPicPr>
            <a:picLocks noChangeAspect="1" noChangeArrowheads="1"/>
          </p:cNvPicPr>
          <p:nvPr/>
        </p:nvPicPr>
        <p:blipFill>
          <a:blip r:embed="rId4" cstate="print"/>
          <a:srcRect/>
          <a:stretch>
            <a:fillRect/>
          </a:stretch>
        </p:blipFill>
        <p:spPr bwMode="auto">
          <a:xfrm>
            <a:off x="228600" y="3124200"/>
            <a:ext cx="5562600" cy="3497263"/>
          </a:xfrm>
          <a:prstGeom prst="rect">
            <a:avLst/>
          </a:prstGeom>
          <a:noFill/>
        </p:spPr>
      </p:pic>
      <p:pic>
        <p:nvPicPr>
          <p:cNvPr id="22533" name="Picture 5" descr="Hitler-&amp;-Stalin-honeymoon_8BJIPdon"/>
          <p:cNvPicPr>
            <a:picLocks noChangeAspect="1" noChangeArrowheads="1"/>
          </p:cNvPicPr>
          <p:nvPr/>
        </p:nvPicPr>
        <p:blipFill>
          <a:blip r:embed="rId5" cstate="print"/>
          <a:srcRect/>
          <a:stretch>
            <a:fillRect/>
          </a:stretch>
        </p:blipFill>
        <p:spPr bwMode="auto">
          <a:xfrm>
            <a:off x="4953000" y="457200"/>
            <a:ext cx="3810000" cy="358298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2057400"/>
          </a:xfrm>
        </p:spPr>
        <p:txBody>
          <a:bodyPr/>
          <a:lstStyle/>
          <a:p>
            <a:r>
              <a:rPr lang="en-US" sz="5400" b="1">
                <a:solidFill>
                  <a:schemeClr val="bg1"/>
                </a:solidFill>
                <a:latin typeface="Georgia" pitchFamily="18" charset="0"/>
              </a:rPr>
              <a:t>Invasion of Poland</a:t>
            </a:r>
            <a:br>
              <a:rPr lang="en-US" sz="5400" b="1">
                <a:solidFill>
                  <a:schemeClr val="bg1"/>
                </a:solidFill>
                <a:latin typeface="Georgia" pitchFamily="18" charset="0"/>
              </a:rPr>
            </a:br>
            <a:r>
              <a:rPr lang="en-US" sz="4000" b="1">
                <a:solidFill>
                  <a:schemeClr val="bg1"/>
                </a:solidFill>
                <a:latin typeface="Georgia" pitchFamily="18" charset="0"/>
              </a:rPr>
              <a:t>September 1, 1939</a:t>
            </a:r>
            <a:endParaRPr lang="en-US" sz="5400" b="1">
              <a:solidFill>
                <a:schemeClr val="bg1"/>
              </a:solidFill>
              <a:latin typeface="Georgia" pitchFamily="18" charset="0"/>
            </a:endParaRPr>
          </a:p>
        </p:txBody>
      </p:sp>
      <p:pic>
        <p:nvPicPr>
          <p:cNvPr id="34820" name="Picture 4" descr="E:\My Pictures\WWII\poland.jpg"/>
          <p:cNvPicPr>
            <a:picLocks noChangeAspect="1" noChangeArrowheads="1"/>
          </p:cNvPicPr>
          <p:nvPr/>
        </p:nvPicPr>
        <p:blipFill>
          <a:blip r:embed="rId3" cstate="print"/>
          <a:srcRect/>
          <a:stretch>
            <a:fillRect/>
          </a:stretch>
        </p:blipFill>
        <p:spPr bwMode="auto">
          <a:xfrm>
            <a:off x="685800" y="2514600"/>
            <a:ext cx="4038600" cy="3786188"/>
          </a:xfrm>
          <a:prstGeom prst="rect">
            <a:avLst/>
          </a:prstGeom>
          <a:noFill/>
          <a:ln w="76200">
            <a:solidFill>
              <a:srgbClr val="CC0000"/>
            </a:solidFill>
            <a:miter lim="800000"/>
            <a:headEnd/>
            <a:tailEnd/>
          </a:ln>
        </p:spPr>
      </p:pic>
      <p:pic>
        <p:nvPicPr>
          <p:cNvPr id="34821" name="Picture 5" descr="E:\My Pictures\WWII\poland hanging.bmp"/>
          <p:cNvPicPr>
            <a:picLocks noChangeAspect="1" noChangeArrowheads="1"/>
          </p:cNvPicPr>
          <p:nvPr/>
        </p:nvPicPr>
        <p:blipFill>
          <a:blip r:embed="rId4" cstate="print"/>
          <a:srcRect/>
          <a:stretch>
            <a:fillRect/>
          </a:stretch>
        </p:blipFill>
        <p:spPr bwMode="auto">
          <a:xfrm>
            <a:off x="5181600" y="2286000"/>
            <a:ext cx="3190875" cy="4422775"/>
          </a:xfrm>
          <a:prstGeom prst="rect">
            <a:avLst/>
          </a:prstGeom>
          <a:noFill/>
          <a:ln w="76200">
            <a:solidFill>
              <a:srgbClr val="CC0000"/>
            </a:solidFill>
            <a:miter lim="800000"/>
            <a:headEnd/>
            <a:tailEnd/>
          </a:ln>
        </p:spPr>
      </p:pic>
      <p:pic>
        <p:nvPicPr>
          <p:cNvPr id="34822" name="Picture 6" descr="E:\My Pictures\WWII\nazi_historic.png"/>
          <p:cNvPicPr>
            <a:picLocks noChangeAspect="1" noChangeArrowheads="1"/>
          </p:cNvPicPr>
          <p:nvPr/>
        </p:nvPicPr>
        <p:blipFill>
          <a:blip r:embed="rId5" cstate="print"/>
          <a:srcRect/>
          <a:stretch>
            <a:fillRect/>
          </a:stretch>
        </p:blipFill>
        <p:spPr bwMode="auto">
          <a:xfrm>
            <a:off x="685800" y="1295400"/>
            <a:ext cx="1096963" cy="822325"/>
          </a:xfrm>
          <a:prstGeom prst="rect">
            <a:avLst/>
          </a:prstGeom>
          <a:noFill/>
        </p:spPr>
      </p:pic>
      <p:pic>
        <p:nvPicPr>
          <p:cNvPr id="34823" name="Picture 7" descr="E:\My Pictures\WWII\nazi_historic.png"/>
          <p:cNvPicPr>
            <a:picLocks noChangeAspect="1" noChangeArrowheads="1"/>
          </p:cNvPicPr>
          <p:nvPr/>
        </p:nvPicPr>
        <p:blipFill>
          <a:blip r:embed="rId5" cstate="print"/>
          <a:srcRect/>
          <a:stretch>
            <a:fillRect/>
          </a:stretch>
        </p:blipFill>
        <p:spPr bwMode="auto">
          <a:xfrm>
            <a:off x="7467600" y="1295400"/>
            <a:ext cx="1096963" cy="8223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a:xfrm>
            <a:off x="381000" y="2438400"/>
            <a:ext cx="8229600" cy="1143000"/>
          </a:xfrm>
        </p:spPr>
        <p:txBody>
          <a:bodyPr/>
          <a:lstStyle/>
          <a:p>
            <a:r>
              <a:rPr lang="en-US" sz="9600" b="1">
                <a:solidFill>
                  <a:schemeClr val="bg1"/>
                </a:solidFill>
                <a:latin typeface="Georgia" pitchFamily="18" charset="0"/>
              </a:rPr>
              <a:t>1940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bg1"/>
                </a:solidFill>
                <a:latin typeface="Georgia" pitchFamily="18" charset="0"/>
              </a:rPr>
              <a:t>U.S. Isolationism</a:t>
            </a:r>
          </a:p>
        </p:txBody>
      </p:sp>
      <p:sp>
        <p:nvSpPr>
          <p:cNvPr id="38915" name="Rectangle 3"/>
          <p:cNvSpPr>
            <a:spLocks noGrp="1" noChangeArrowheads="1"/>
          </p:cNvSpPr>
          <p:nvPr>
            <p:ph type="body" idx="1"/>
          </p:nvPr>
        </p:nvSpPr>
        <p:spPr>
          <a:xfrm>
            <a:off x="381000" y="1600200"/>
            <a:ext cx="8305800" cy="4876800"/>
          </a:xfrm>
        </p:spPr>
        <p:txBody>
          <a:bodyPr/>
          <a:lstStyle/>
          <a:p>
            <a:pPr>
              <a:lnSpc>
                <a:spcPct val="90000"/>
              </a:lnSpc>
              <a:buFontTx/>
              <a:buNone/>
            </a:pPr>
            <a:r>
              <a:rPr lang="en-US" b="1" dirty="0">
                <a:solidFill>
                  <a:schemeClr val="bg1"/>
                </a:solidFill>
                <a:latin typeface="Georgia" pitchFamily="18" charset="0"/>
              </a:rPr>
              <a:t>   </a:t>
            </a:r>
            <a:r>
              <a:rPr lang="en-US" sz="4000" b="1" dirty="0">
                <a:solidFill>
                  <a:srgbClr val="FF9900"/>
                </a:solidFill>
                <a:latin typeface="Georgia" pitchFamily="18" charset="0"/>
              </a:rPr>
              <a:t>Reasons</a:t>
            </a:r>
          </a:p>
          <a:p>
            <a:pPr lvl="1">
              <a:lnSpc>
                <a:spcPct val="90000"/>
              </a:lnSpc>
            </a:pPr>
            <a:r>
              <a:rPr lang="en-US" sz="3600" dirty="0">
                <a:solidFill>
                  <a:schemeClr val="bg1"/>
                </a:solidFill>
                <a:latin typeface="Georgia" pitchFamily="18" charset="0"/>
              </a:rPr>
              <a:t>Disillusionment with WWI</a:t>
            </a:r>
          </a:p>
          <a:p>
            <a:pPr lvl="1">
              <a:lnSpc>
                <a:spcPct val="90000"/>
              </a:lnSpc>
            </a:pPr>
            <a:r>
              <a:rPr lang="en-US" sz="3600" dirty="0">
                <a:solidFill>
                  <a:schemeClr val="bg1"/>
                </a:solidFill>
                <a:latin typeface="Georgia" pitchFamily="18" charset="0"/>
              </a:rPr>
              <a:t>85% of American public agreed we should not fight unless directly </a:t>
            </a:r>
            <a:r>
              <a:rPr lang="en-US" sz="3600" dirty="0" smtClean="0">
                <a:solidFill>
                  <a:schemeClr val="bg1"/>
                </a:solidFill>
                <a:latin typeface="Georgia" pitchFamily="18" charset="0"/>
              </a:rPr>
              <a:t>attacked</a:t>
            </a:r>
          </a:p>
          <a:p>
            <a:pPr lvl="1">
              <a:lnSpc>
                <a:spcPct val="90000"/>
              </a:lnSpc>
            </a:pPr>
            <a:r>
              <a:rPr lang="en-US" sz="3600" dirty="0">
                <a:solidFill>
                  <a:schemeClr val="bg1"/>
                </a:solidFill>
                <a:latin typeface="Georgia" pitchFamily="18" charset="0"/>
              </a:rPr>
              <a:t> </a:t>
            </a:r>
            <a:r>
              <a:rPr lang="en-US" sz="3600" dirty="0" smtClean="0">
                <a:solidFill>
                  <a:schemeClr val="bg1"/>
                </a:solidFill>
                <a:latin typeface="Georgia" pitchFamily="18" charset="0"/>
              </a:rPr>
              <a:t>1934, Sen. Nye (N.D.) reported as part of investigating committee that U.S. fought in WWI to help “bankers and arms manufacturers”</a:t>
            </a:r>
            <a:endParaRPr lang="en-US" sz="3600" dirty="0">
              <a:solidFill>
                <a:schemeClr val="bg1"/>
              </a:solidFill>
              <a:latin typeface="Georgia" pitchFamily="18" charset="0"/>
            </a:endParaRPr>
          </a:p>
          <a:p>
            <a:pPr lvl="1">
              <a:lnSpc>
                <a:spcPct val="90000"/>
              </a:lnSpc>
              <a:buFontTx/>
              <a:buNone/>
            </a:pPr>
            <a:r>
              <a:rPr lang="en-US" sz="3200" b="1" dirty="0">
                <a:solidFill>
                  <a:schemeClr val="bg1"/>
                </a:solidFill>
                <a:latin typeface="Georgia" pitchFamily="18" charset="0"/>
              </a:rPr>
              <a:t>	</a:t>
            </a:r>
          </a:p>
        </p:txBody>
      </p:sp>
    </p:spTree>
    <p:extLst>
      <p:ext uri="{BB962C8B-B14F-4D97-AF65-F5344CB8AC3E}">
        <p14:creationId xmlns:p14="http://schemas.microsoft.com/office/powerpoint/2010/main" val="192040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74638"/>
            <a:ext cx="8305800" cy="1630362"/>
          </a:xfrm>
        </p:spPr>
        <p:txBody>
          <a:bodyPr/>
          <a:lstStyle/>
          <a:p>
            <a:r>
              <a:rPr lang="en-US" b="1">
                <a:solidFill>
                  <a:schemeClr val="bg1"/>
                </a:solidFill>
                <a:latin typeface="Georgia" pitchFamily="18" charset="0"/>
              </a:rPr>
              <a:t>Evacuation of Dunkirk</a:t>
            </a:r>
            <a:br>
              <a:rPr lang="en-US" b="1">
                <a:solidFill>
                  <a:schemeClr val="bg1"/>
                </a:solidFill>
                <a:latin typeface="Georgia" pitchFamily="18" charset="0"/>
              </a:rPr>
            </a:br>
            <a:r>
              <a:rPr lang="en-US" sz="2800" b="1">
                <a:solidFill>
                  <a:schemeClr val="bg1"/>
                </a:solidFill>
                <a:latin typeface="Georgia" pitchFamily="18" charset="0"/>
              </a:rPr>
              <a:t>Operation Dynamo</a:t>
            </a:r>
            <a:br>
              <a:rPr lang="en-US" sz="2800" b="1">
                <a:solidFill>
                  <a:schemeClr val="bg1"/>
                </a:solidFill>
                <a:latin typeface="Georgia" pitchFamily="18" charset="0"/>
              </a:rPr>
            </a:br>
            <a:r>
              <a:rPr lang="en-US" sz="2800" b="1">
                <a:solidFill>
                  <a:schemeClr val="bg1"/>
                </a:solidFill>
                <a:latin typeface="Georgia" pitchFamily="18" charset="0"/>
              </a:rPr>
              <a:t>May 26 to June 3, 1940</a:t>
            </a:r>
            <a:endParaRPr lang="en-US" b="1">
              <a:solidFill>
                <a:schemeClr val="bg1"/>
              </a:solidFill>
              <a:latin typeface="Georgia" pitchFamily="18" charset="0"/>
            </a:endParaRPr>
          </a:p>
        </p:txBody>
      </p:sp>
      <p:pic>
        <p:nvPicPr>
          <p:cNvPr id="35847" name="Picture 7" descr="E:\My Pictures\WWII\dunkirk.bmp"/>
          <p:cNvPicPr>
            <a:picLocks noChangeAspect="1" noChangeArrowheads="1"/>
          </p:cNvPicPr>
          <p:nvPr/>
        </p:nvPicPr>
        <p:blipFill>
          <a:blip r:embed="rId3" cstate="print"/>
          <a:srcRect/>
          <a:stretch>
            <a:fillRect/>
          </a:stretch>
        </p:blipFill>
        <p:spPr bwMode="auto">
          <a:xfrm>
            <a:off x="4191000" y="3733800"/>
            <a:ext cx="4572000" cy="2582863"/>
          </a:xfrm>
          <a:prstGeom prst="rect">
            <a:avLst/>
          </a:prstGeom>
          <a:noFill/>
          <a:ln w="28575">
            <a:solidFill>
              <a:srgbClr val="CC0000"/>
            </a:solidFill>
            <a:miter lim="800000"/>
            <a:headEnd/>
            <a:tailEnd/>
          </a:ln>
        </p:spPr>
      </p:pic>
      <p:pic>
        <p:nvPicPr>
          <p:cNvPr id="35848" name="Picture 8" descr="E:\My Pictures\WWII\dunkirk_map.gif"/>
          <p:cNvPicPr>
            <a:picLocks noChangeAspect="1" noChangeArrowheads="1"/>
          </p:cNvPicPr>
          <p:nvPr/>
        </p:nvPicPr>
        <p:blipFill>
          <a:blip r:embed="rId4" cstate="print"/>
          <a:srcRect/>
          <a:stretch>
            <a:fillRect/>
          </a:stretch>
        </p:blipFill>
        <p:spPr bwMode="auto">
          <a:xfrm>
            <a:off x="304800" y="2133600"/>
            <a:ext cx="3635375" cy="2651125"/>
          </a:xfrm>
          <a:prstGeom prst="rect">
            <a:avLst/>
          </a:prstGeom>
          <a:noFill/>
          <a:ln w="28575">
            <a:solidFill>
              <a:srgbClr val="CC0000"/>
            </a:solidFill>
            <a:miter lim="800000"/>
            <a:headEnd/>
            <a:tailEnd/>
          </a:ln>
        </p:spPr>
      </p:pic>
      <p:sp>
        <p:nvSpPr>
          <p:cNvPr id="35849" name="Text Box 9"/>
          <p:cNvSpPr txBox="1">
            <a:spLocks noChangeArrowheads="1"/>
          </p:cNvSpPr>
          <p:nvPr/>
        </p:nvSpPr>
        <p:spPr bwMode="auto">
          <a:xfrm>
            <a:off x="4572000" y="2590800"/>
            <a:ext cx="4038600" cy="1054100"/>
          </a:xfrm>
          <a:prstGeom prst="rect">
            <a:avLst/>
          </a:prstGeom>
          <a:noFill/>
          <a:ln w="9525">
            <a:noFill/>
            <a:miter lim="800000"/>
            <a:headEnd/>
            <a:tailEnd/>
          </a:ln>
          <a:effectLst/>
        </p:spPr>
        <p:txBody>
          <a:bodyPr>
            <a:spAutoFit/>
          </a:bodyPr>
          <a:lstStyle/>
          <a:p>
            <a:pPr algn="ctr">
              <a:spcBef>
                <a:spcPct val="50000"/>
              </a:spcBef>
            </a:pPr>
            <a:r>
              <a:rPr lang="en-US" b="0">
                <a:solidFill>
                  <a:schemeClr val="bg1"/>
                </a:solidFill>
                <a:latin typeface="Arial" pitchFamily="34" charset="0"/>
              </a:rPr>
              <a:t>200,00 British + 140,000 French rescued</a:t>
            </a:r>
          </a:p>
          <a:p>
            <a:pPr algn="ctr">
              <a:spcBef>
                <a:spcPct val="50000"/>
              </a:spcBef>
            </a:pPr>
            <a:r>
              <a:rPr lang="en-US" b="0">
                <a:solidFill>
                  <a:schemeClr val="bg1"/>
                </a:solidFill>
                <a:latin typeface="Arial" pitchFamily="34" charset="0"/>
              </a:rPr>
              <a:t>Total: 338,226</a:t>
            </a:r>
          </a:p>
        </p:txBody>
      </p:sp>
      <p:sp>
        <p:nvSpPr>
          <p:cNvPr id="35850" name="Text Box 10"/>
          <p:cNvSpPr txBox="1">
            <a:spLocks noChangeArrowheads="1"/>
          </p:cNvSpPr>
          <p:nvPr/>
        </p:nvSpPr>
        <p:spPr bwMode="auto">
          <a:xfrm>
            <a:off x="533400" y="5181600"/>
            <a:ext cx="3200400" cy="1603375"/>
          </a:xfrm>
          <a:prstGeom prst="rect">
            <a:avLst/>
          </a:prstGeom>
          <a:noFill/>
          <a:ln w="9525">
            <a:noFill/>
            <a:miter lim="800000"/>
            <a:headEnd/>
            <a:tailEnd/>
          </a:ln>
          <a:effectLst/>
        </p:spPr>
        <p:txBody>
          <a:bodyPr>
            <a:spAutoFit/>
          </a:bodyPr>
          <a:lstStyle/>
          <a:p>
            <a:pPr>
              <a:spcBef>
                <a:spcPct val="50000"/>
              </a:spcBef>
            </a:pPr>
            <a:r>
              <a:rPr lang="en-US" b="0">
                <a:solidFill>
                  <a:schemeClr val="bg1"/>
                </a:solidFill>
                <a:latin typeface=" Verdana"/>
              </a:rPr>
              <a:t>Left behind on the beaches of Dunkirk were some 2,472 guns, 84,427 vehicles of all kinds and 657,000 tons of ammunition.</a:t>
            </a:r>
            <a:endParaRPr lang="en-US" b="0">
              <a:solidFill>
                <a:schemeClr val="bg1"/>
              </a:solidFill>
              <a:latin typeface="Arial" pitchFamily="34" charset="0"/>
            </a:endParaRPr>
          </a:p>
          <a:p>
            <a:pPr>
              <a:spcBef>
                <a:spcPct val="50000"/>
              </a:spcBef>
            </a:pPr>
            <a:endParaRPr lang="en-US" b="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r>
              <a:rPr lang="en-US" b="1">
                <a:solidFill>
                  <a:schemeClr val="bg1"/>
                </a:solidFill>
                <a:latin typeface="Georgia" pitchFamily="18" charset="0"/>
              </a:rPr>
              <a:t>Fall of France</a:t>
            </a:r>
          </a:p>
        </p:txBody>
      </p:sp>
      <p:pic>
        <p:nvPicPr>
          <p:cNvPr id="36868" name="Picture 4" descr="E:\My Pictures\WWII\hitler in paris.jpg"/>
          <p:cNvPicPr>
            <a:picLocks noChangeAspect="1" noChangeArrowheads="1"/>
          </p:cNvPicPr>
          <p:nvPr/>
        </p:nvPicPr>
        <p:blipFill>
          <a:blip r:embed="rId3" cstate="print"/>
          <a:srcRect/>
          <a:stretch>
            <a:fillRect/>
          </a:stretch>
        </p:blipFill>
        <p:spPr bwMode="auto">
          <a:xfrm>
            <a:off x="6477000" y="3505200"/>
            <a:ext cx="2489200" cy="3124200"/>
          </a:xfrm>
          <a:prstGeom prst="rect">
            <a:avLst/>
          </a:prstGeom>
          <a:noFill/>
          <a:ln w="38100">
            <a:solidFill>
              <a:srgbClr val="FFFF99"/>
            </a:solidFill>
            <a:miter lim="800000"/>
            <a:headEnd/>
            <a:tailEnd/>
          </a:ln>
        </p:spPr>
      </p:pic>
      <p:pic>
        <p:nvPicPr>
          <p:cNvPr id="36869" name="Picture 5" descr="E:\My Pictures\WWII\paris.jpg"/>
          <p:cNvPicPr>
            <a:picLocks noChangeAspect="1" noChangeArrowheads="1"/>
          </p:cNvPicPr>
          <p:nvPr/>
        </p:nvPicPr>
        <p:blipFill>
          <a:blip r:embed="rId4" cstate="print"/>
          <a:srcRect/>
          <a:stretch>
            <a:fillRect/>
          </a:stretch>
        </p:blipFill>
        <p:spPr bwMode="auto">
          <a:xfrm>
            <a:off x="228600" y="3048000"/>
            <a:ext cx="3797300" cy="3632200"/>
          </a:xfrm>
          <a:prstGeom prst="rect">
            <a:avLst/>
          </a:prstGeom>
          <a:noFill/>
          <a:ln w="38100">
            <a:solidFill>
              <a:srgbClr val="FFFF99"/>
            </a:solidFill>
            <a:miter lim="800000"/>
            <a:headEnd/>
            <a:tailEnd/>
          </a:ln>
        </p:spPr>
      </p:pic>
      <p:sp>
        <p:nvSpPr>
          <p:cNvPr id="36870" name="Text Box 6"/>
          <p:cNvSpPr txBox="1">
            <a:spLocks noChangeArrowheads="1"/>
          </p:cNvSpPr>
          <p:nvPr/>
        </p:nvSpPr>
        <p:spPr bwMode="auto">
          <a:xfrm>
            <a:off x="381000" y="914400"/>
            <a:ext cx="87630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Vichy France (collaborators)                          Occupied France (Germans)</a:t>
            </a:r>
          </a:p>
        </p:txBody>
      </p:sp>
      <p:pic>
        <p:nvPicPr>
          <p:cNvPr id="36871" name="Picture 7" descr="E:\My Pictures\WWII\hitlerpetain.jpg"/>
          <p:cNvPicPr>
            <a:picLocks noChangeAspect="1" noChangeArrowheads="1"/>
          </p:cNvPicPr>
          <p:nvPr/>
        </p:nvPicPr>
        <p:blipFill>
          <a:blip r:embed="rId5" cstate="print"/>
          <a:srcRect/>
          <a:stretch>
            <a:fillRect/>
          </a:stretch>
        </p:blipFill>
        <p:spPr bwMode="auto">
          <a:xfrm>
            <a:off x="3200400" y="1295400"/>
            <a:ext cx="3810000" cy="2779713"/>
          </a:xfrm>
          <a:prstGeom prst="rect">
            <a:avLst/>
          </a:prstGeom>
          <a:noFill/>
        </p:spPr>
      </p:pic>
      <p:sp>
        <p:nvSpPr>
          <p:cNvPr id="36872" name="Text Box 8"/>
          <p:cNvSpPr txBox="1">
            <a:spLocks noChangeArrowheads="1"/>
          </p:cNvSpPr>
          <p:nvPr/>
        </p:nvSpPr>
        <p:spPr bwMode="auto">
          <a:xfrm>
            <a:off x="4267200" y="4343400"/>
            <a:ext cx="1905000" cy="366713"/>
          </a:xfrm>
          <a:prstGeom prst="rect">
            <a:avLst/>
          </a:prstGeom>
          <a:noFill/>
          <a:ln w="9525">
            <a:noFill/>
            <a:miter lim="800000"/>
            <a:headEnd/>
            <a:tailEnd/>
          </a:ln>
          <a:effectLst/>
        </p:spPr>
        <p:txBody>
          <a:bodyPr>
            <a:spAutoFit/>
          </a:bodyPr>
          <a:lstStyle/>
          <a:p>
            <a:pPr>
              <a:spcBef>
                <a:spcPct val="50000"/>
              </a:spcBef>
            </a:pPr>
            <a:r>
              <a:rPr lang="en-US" b="0">
                <a:solidFill>
                  <a:srgbClr val="FFFF99"/>
                </a:solidFill>
                <a:latin typeface="Arial" pitchFamily="34" charset="0"/>
              </a:rPr>
              <a:t>Marshall Petain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800600" y="1828800"/>
            <a:ext cx="4191000" cy="4876800"/>
          </a:xfrm>
        </p:spPr>
        <p:txBody>
          <a:bodyPr/>
          <a:lstStyle/>
          <a:p>
            <a:r>
              <a:rPr lang="en-US" sz="2000" i="1">
                <a:latin typeface="Comic Sans MS" pitchFamily="66" charset="0"/>
              </a:rPr>
              <a:t>Is the last word said? Has all hope gone? Is the defeat </a:t>
            </a:r>
            <a:br>
              <a:rPr lang="en-US" sz="2000" i="1">
                <a:latin typeface="Comic Sans MS" pitchFamily="66" charset="0"/>
              </a:rPr>
            </a:br>
            <a:r>
              <a:rPr lang="en-US" sz="2000" i="1">
                <a:solidFill>
                  <a:schemeClr val="bg1"/>
                </a:solidFill>
                <a:latin typeface="Comic Sans MS" pitchFamily="66" charset="0"/>
              </a:rPr>
              <a:t>This Is the last word said? Has all hope gone? Is the defeat definitive? No. Believe me, I tell you that nothing is lost for France. This war is not limited to the unfortunate territory of our country. This war is a world war. I invite all French officers and soldiers who are in Britain or who may find themselves there, with their arms or without, to get in touch with me. Whatever happens, the flame of French resistance must not die and will not die.</a:t>
            </a:r>
            <a:r>
              <a:rPr lang="en-US" sz="2000">
                <a:solidFill>
                  <a:schemeClr val="bg1"/>
                </a:solidFill>
              </a:rPr>
              <a:t/>
            </a:r>
            <a:br>
              <a:rPr lang="en-US" sz="2000">
                <a:solidFill>
                  <a:schemeClr val="bg1"/>
                </a:solidFill>
              </a:rPr>
            </a:br>
            <a:endParaRPr lang="en-US" sz="2000">
              <a:solidFill>
                <a:schemeClr val="bg1"/>
              </a:solidFill>
            </a:endParaRPr>
          </a:p>
        </p:txBody>
      </p:sp>
      <p:sp>
        <p:nvSpPr>
          <p:cNvPr id="115715" name="Rectangle 3"/>
          <p:cNvSpPr>
            <a:spLocks noChangeArrowheads="1"/>
          </p:cNvSpPr>
          <p:nvPr/>
        </p:nvSpPr>
        <p:spPr bwMode="auto">
          <a:xfrm>
            <a:off x="0" y="2501900"/>
            <a:ext cx="9144000" cy="0"/>
          </a:xfrm>
          <a:prstGeom prst="rect">
            <a:avLst/>
          </a:prstGeom>
          <a:noFill/>
          <a:ln w="9525">
            <a:noFill/>
            <a:miter lim="800000"/>
            <a:headEnd/>
            <a:tailEnd/>
          </a:ln>
          <a:effectLst/>
        </p:spPr>
        <p:txBody>
          <a:bodyPr>
            <a:spAutoFit/>
          </a:bodyPr>
          <a:lstStyle/>
          <a:p>
            <a:endParaRPr lang="en-US"/>
          </a:p>
        </p:txBody>
      </p:sp>
      <p:sp>
        <p:nvSpPr>
          <p:cNvPr id="115716" name="Rectangle 4"/>
          <p:cNvSpPr>
            <a:spLocks noChangeArrowheads="1"/>
          </p:cNvSpPr>
          <p:nvPr/>
        </p:nvSpPr>
        <p:spPr bwMode="auto">
          <a:xfrm>
            <a:off x="1714500" y="2501900"/>
            <a:ext cx="5715000" cy="1855788"/>
          </a:xfrm>
          <a:prstGeom prst="rect">
            <a:avLst/>
          </a:prstGeom>
          <a:noFill/>
          <a:ln w="9525">
            <a:noFill/>
            <a:miter lim="800000"/>
            <a:headEnd/>
            <a:tailEnd/>
          </a:ln>
          <a:effectLst/>
        </p:spPr>
        <p:txBody>
          <a:bodyPr anchor="ctr"/>
          <a:lstStyle/>
          <a:p>
            <a:r>
              <a:rPr lang="en-US" sz="1400" b="0" i="1">
                <a:latin typeface="Comic Sans MS" pitchFamily="66" charset="0"/>
              </a:rPr>
              <a:t>Is the last word said? Has all hope gone? Is the defeat definitive? No. Believe me, I tell you that nothing is lost for France. This war is not limited to the unfortunate territory of our country. This war is a world war. I invite all French officers and soldiers who are in Britain or who may find themselves there, with their arms or without, to get in touch with me. Whatever happens, the flame of French resistance must not die and will not die.</a:t>
            </a:r>
            <a:endParaRPr lang="en-US" sz="1100" b="0">
              <a:latin typeface="Arial" pitchFamily="34" charset="0"/>
            </a:endParaRPr>
          </a:p>
          <a:p>
            <a:pPr eaLnBrk="0" hangingPunct="0"/>
            <a:endParaRPr lang="en-US" b="0">
              <a:latin typeface="Arial" pitchFamily="34" charset="0"/>
            </a:endParaRPr>
          </a:p>
        </p:txBody>
      </p:sp>
      <p:sp>
        <p:nvSpPr>
          <p:cNvPr id="115717" name="Rectangle 5"/>
          <p:cNvSpPr>
            <a:spLocks noChangeArrowheads="1"/>
          </p:cNvSpPr>
          <p:nvPr/>
        </p:nvSpPr>
        <p:spPr bwMode="auto">
          <a:xfrm>
            <a:off x="0" y="2501900"/>
            <a:ext cx="9144000" cy="0"/>
          </a:xfrm>
          <a:prstGeom prst="rect">
            <a:avLst/>
          </a:prstGeom>
          <a:noFill/>
          <a:ln w="9525">
            <a:noFill/>
            <a:miter lim="800000"/>
            <a:headEnd/>
            <a:tailEnd/>
          </a:ln>
          <a:effectLst/>
        </p:spPr>
        <p:txBody>
          <a:bodyPr>
            <a:spAutoFit/>
          </a:bodyPr>
          <a:lstStyle/>
          <a:p>
            <a:endParaRPr lang="en-US"/>
          </a:p>
        </p:txBody>
      </p:sp>
      <p:sp>
        <p:nvSpPr>
          <p:cNvPr id="115718" name="Rectangle 6"/>
          <p:cNvSpPr>
            <a:spLocks noChangeArrowheads="1"/>
          </p:cNvSpPr>
          <p:nvPr/>
        </p:nvSpPr>
        <p:spPr bwMode="auto">
          <a:xfrm>
            <a:off x="1828800" y="2438400"/>
            <a:ext cx="5715000" cy="1855788"/>
          </a:xfrm>
          <a:prstGeom prst="rect">
            <a:avLst/>
          </a:prstGeom>
          <a:noFill/>
          <a:ln w="9525">
            <a:noFill/>
            <a:miter lim="800000"/>
            <a:headEnd/>
            <a:tailEnd/>
          </a:ln>
          <a:effectLst/>
        </p:spPr>
        <p:txBody>
          <a:bodyPr anchor="ctr"/>
          <a:lstStyle/>
          <a:p>
            <a:r>
              <a:rPr lang="en-US" sz="1400" b="0" i="1">
                <a:latin typeface="Comic Sans MS" pitchFamily="66" charset="0"/>
              </a:rPr>
              <a:t>Is the last word said? Has all hope gone? Is the defeat definitive? No. Believe me, I tell you that nothing is lost for France. This war is not limited to the unfortunate territory of our country. This war is a world war. I invite all French officers and soldiers who are in Britain or who may find themselves there, with their arms or without, to get in touch with me. Whatever happens, the flame of French resistance must not die and will not die.</a:t>
            </a:r>
            <a:endParaRPr lang="en-US" sz="1100" b="0">
              <a:latin typeface="Arial" pitchFamily="34" charset="0"/>
            </a:endParaRPr>
          </a:p>
          <a:p>
            <a:pPr eaLnBrk="0" hangingPunct="0"/>
            <a:endParaRPr lang="en-US" b="0">
              <a:latin typeface="Arial" pitchFamily="34" charset="0"/>
            </a:endParaRPr>
          </a:p>
        </p:txBody>
      </p:sp>
      <p:pic>
        <p:nvPicPr>
          <p:cNvPr id="115719" name="Picture 7" descr="E:\My Pictures\WWII\DeGaulleBBCSpeech.jpg"/>
          <p:cNvPicPr>
            <a:picLocks noChangeAspect="1" noChangeArrowheads="1"/>
          </p:cNvPicPr>
          <p:nvPr/>
        </p:nvPicPr>
        <p:blipFill>
          <a:blip r:embed="rId3" cstate="print"/>
          <a:srcRect/>
          <a:stretch>
            <a:fillRect/>
          </a:stretch>
        </p:blipFill>
        <p:spPr bwMode="auto">
          <a:xfrm>
            <a:off x="152400" y="3048000"/>
            <a:ext cx="4445000" cy="3365500"/>
          </a:xfrm>
          <a:prstGeom prst="rect">
            <a:avLst/>
          </a:prstGeom>
          <a:noFill/>
        </p:spPr>
      </p:pic>
      <p:sp>
        <p:nvSpPr>
          <p:cNvPr id="115720" name="Text Box 8"/>
          <p:cNvSpPr txBox="1">
            <a:spLocks noChangeArrowheads="1"/>
          </p:cNvSpPr>
          <p:nvPr/>
        </p:nvSpPr>
        <p:spPr bwMode="auto">
          <a:xfrm>
            <a:off x="0" y="0"/>
            <a:ext cx="3810000" cy="701675"/>
          </a:xfrm>
          <a:prstGeom prst="rect">
            <a:avLst/>
          </a:prstGeom>
          <a:noFill/>
          <a:ln w="9525">
            <a:noFill/>
            <a:miter lim="800000"/>
            <a:headEnd/>
            <a:tailEnd/>
          </a:ln>
          <a:effectLst/>
        </p:spPr>
        <p:txBody>
          <a:bodyPr>
            <a:spAutoFit/>
          </a:bodyPr>
          <a:lstStyle/>
          <a:p>
            <a:pPr>
              <a:spcBef>
                <a:spcPct val="50000"/>
              </a:spcBef>
            </a:pPr>
            <a:r>
              <a:rPr lang="en-US" sz="4000" b="0">
                <a:solidFill>
                  <a:schemeClr val="bg1"/>
                </a:solidFill>
              </a:rPr>
              <a:t>Free France</a:t>
            </a:r>
          </a:p>
        </p:txBody>
      </p:sp>
      <p:sp>
        <p:nvSpPr>
          <p:cNvPr id="115721" name="Text Box 9"/>
          <p:cNvSpPr txBox="1">
            <a:spLocks noChangeArrowheads="1"/>
          </p:cNvSpPr>
          <p:nvPr/>
        </p:nvSpPr>
        <p:spPr bwMode="auto">
          <a:xfrm>
            <a:off x="1066800" y="2819400"/>
            <a:ext cx="2895600" cy="366713"/>
          </a:xfrm>
          <a:prstGeom prst="rect">
            <a:avLst/>
          </a:prstGeom>
          <a:noFill/>
          <a:ln w="9525">
            <a:noFill/>
            <a:miter lim="800000"/>
            <a:headEnd/>
            <a:tailEnd/>
          </a:ln>
          <a:effectLst/>
        </p:spPr>
        <p:txBody>
          <a:bodyPr>
            <a:spAutoFit/>
          </a:bodyPr>
          <a:lstStyle/>
          <a:p>
            <a:pPr algn="ctr">
              <a:spcBef>
                <a:spcPct val="50000"/>
              </a:spcBef>
            </a:pPr>
            <a:r>
              <a:rPr lang="en-US">
                <a:solidFill>
                  <a:schemeClr val="bg1"/>
                </a:solidFill>
              </a:rPr>
              <a:t>Charles de Gaulle</a:t>
            </a:r>
          </a:p>
        </p:txBody>
      </p:sp>
      <p:pic>
        <p:nvPicPr>
          <p:cNvPr id="115722" name="Picture 10" descr="E:\My Pictures\WWII\fr resistance.jpg"/>
          <p:cNvPicPr>
            <a:picLocks noChangeAspect="1" noChangeArrowheads="1"/>
          </p:cNvPicPr>
          <p:nvPr/>
        </p:nvPicPr>
        <p:blipFill>
          <a:blip r:embed="rId4" cstate="print"/>
          <a:srcRect/>
          <a:stretch>
            <a:fillRect/>
          </a:stretch>
        </p:blipFill>
        <p:spPr bwMode="auto">
          <a:xfrm>
            <a:off x="5867400" y="228600"/>
            <a:ext cx="2438400" cy="1752600"/>
          </a:xfrm>
          <a:prstGeom prst="rect">
            <a:avLst/>
          </a:prstGeom>
          <a:noFill/>
        </p:spPr>
      </p:pic>
      <p:pic>
        <p:nvPicPr>
          <p:cNvPr id="115723" name="Picture 11" descr="E:\My Pictures\WWII\resistance ex.jpg"/>
          <p:cNvPicPr>
            <a:picLocks noChangeAspect="1" noChangeArrowheads="1"/>
          </p:cNvPicPr>
          <p:nvPr/>
        </p:nvPicPr>
        <p:blipFill>
          <a:blip r:embed="rId5" cstate="print"/>
          <a:srcRect/>
          <a:stretch>
            <a:fillRect/>
          </a:stretch>
        </p:blipFill>
        <p:spPr bwMode="auto">
          <a:xfrm>
            <a:off x="1828800" y="685800"/>
            <a:ext cx="2705100" cy="21113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bg1"/>
                </a:solidFill>
                <a:latin typeface="Georgia" pitchFamily="18" charset="0"/>
              </a:rPr>
              <a:t>U.S. Isolationism</a:t>
            </a:r>
          </a:p>
        </p:txBody>
      </p:sp>
      <p:sp>
        <p:nvSpPr>
          <p:cNvPr id="38915" name="Rectangle 3"/>
          <p:cNvSpPr>
            <a:spLocks noGrp="1" noChangeArrowheads="1"/>
          </p:cNvSpPr>
          <p:nvPr>
            <p:ph type="body" idx="1"/>
          </p:nvPr>
        </p:nvSpPr>
        <p:spPr>
          <a:xfrm>
            <a:off x="419100" y="1177636"/>
            <a:ext cx="8305800" cy="5715000"/>
          </a:xfrm>
        </p:spPr>
        <p:txBody>
          <a:bodyPr/>
          <a:lstStyle/>
          <a:p>
            <a:pPr>
              <a:lnSpc>
                <a:spcPct val="90000"/>
              </a:lnSpc>
              <a:buFontTx/>
              <a:buNone/>
            </a:pPr>
            <a:r>
              <a:rPr lang="en-US" sz="3600" dirty="0" smtClean="0">
                <a:solidFill>
                  <a:srgbClr val="FF9900"/>
                </a:solidFill>
                <a:latin typeface="Georgia" pitchFamily="18" charset="0"/>
              </a:rPr>
              <a:t>Neutrality </a:t>
            </a:r>
            <a:r>
              <a:rPr lang="en-US" sz="3600" dirty="0">
                <a:solidFill>
                  <a:srgbClr val="FF9900"/>
                </a:solidFill>
                <a:latin typeface="Georgia" pitchFamily="18" charset="0"/>
              </a:rPr>
              <a:t>Act of 1939</a:t>
            </a:r>
            <a:r>
              <a:rPr lang="en-US" sz="3600" dirty="0">
                <a:solidFill>
                  <a:schemeClr val="bg1"/>
                </a:solidFill>
                <a:latin typeface="Georgia" pitchFamily="18" charset="0"/>
              </a:rPr>
              <a:t> (allowed arms sales to belligerents on </a:t>
            </a:r>
            <a:r>
              <a:rPr lang="en-US" sz="3600" dirty="0">
                <a:solidFill>
                  <a:srgbClr val="FF9900"/>
                </a:solidFill>
                <a:latin typeface="Georgia" pitchFamily="18" charset="0"/>
              </a:rPr>
              <a:t>“cash and carry”</a:t>
            </a:r>
            <a:r>
              <a:rPr lang="en-US" sz="3600" dirty="0">
                <a:solidFill>
                  <a:schemeClr val="bg1"/>
                </a:solidFill>
                <a:latin typeface="Georgia" pitchFamily="18" charset="0"/>
              </a:rPr>
              <a:t> basis)</a:t>
            </a:r>
          </a:p>
          <a:p>
            <a:pPr lvl="1">
              <a:lnSpc>
                <a:spcPct val="90000"/>
              </a:lnSpc>
            </a:pPr>
            <a:r>
              <a:rPr lang="en-US" sz="3200" dirty="0">
                <a:solidFill>
                  <a:schemeClr val="bg1"/>
                </a:solidFill>
                <a:latin typeface="Georgia" pitchFamily="18" charset="0"/>
              </a:rPr>
              <a:t> </a:t>
            </a:r>
            <a:r>
              <a:rPr lang="en-US" sz="3200" dirty="0" smtClean="0">
                <a:solidFill>
                  <a:schemeClr val="bg1"/>
                </a:solidFill>
                <a:latin typeface="Georgia" pitchFamily="18" charset="0"/>
              </a:rPr>
              <a:t>Technically neutral but helped Britain</a:t>
            </a:r>
          </a:p>
          <a:p>
            <a:pPr lvl="1">
              <a:lnSpc>
                <a:spcPct val="90000"/>
              </a:lnSpc>
              <a:buFontTx/>
              <a:buNone/>
            </a:pPr>
            <a:r>
              <a:rPr lang="en-US" sz="3200" b="1" dirty="0" smtClean="0">
                <a:solidFill>
                  <a:schemeClr val="bg1"/>
                </a:solidFill>
                <a:latin typeface="Georgia" pitchFamily="18" charset="0"/>
              </a:rPr>
              <a:t>End of Isolationism:  </a:t>
            </a:r>
            <a:r>
              <a:rPr lang="en-US" sz="3200" b="1" dirty="0">
                <a:solidFill>
                  <a:schemeClr val="bg1"/>
                </a:solidFill>
                <a:latin typeface="Georgia" pitchFamily="18" charset="0"/>
              </a:rPr>
              <a:t>Fall of France in June </a:t>
            </a:r>
            <a:r>
              <a:rPr lang="en-US" sz="3200" b="1" dirty="0" smtClean="0">
                <a:solidFill>
                  <a:schemeClr val="bg1"/>
                </a:solidFill>
                <a:latin typeface="Georgia" pitchFamily="18" charset="0"/>
              </a:rPr>
              <a:t>1940</a:t>
            </a:r>
          </a:p>
          <a:p>
            <a:pPr>
              <a:lnSpc>
                <a:spcPct val="90000"/>
              </a:lnSpc>
              <a:buFontTx/>
              <a:buNone/>
            </a:pPr>
            <a:r>
              <a:rPr lang="en-US" sz="3600" dirty="0" smtClean="0">
                <a:solidFill>
                  <a:srgbClr val="FF9900"/>
                </a:solidFill>
                <a:latin typeface="Georgia" pitchFamily="18" charset="0"/>
              </a:rPr>
              <a:t>1940 Selective Service Act </a:t>
            </a:r>
            <a:r>
              <a:rPr lang="en-US" sz="3600" dirty="0" smtClean="0">
                <a:solidFill>
                  <a:schemeClr val="bg1"/>
                </a:solidFill>
                <a:latin typeface="Georgia" pitchFamily="18" charset="0"/>
              </a:rPr>
              <a:t>(all men 21-35) = 1</a:t>
            </a:r>
            <a:r>
              <a:rPr lang="en-US" sz="3600" baseline="30000" dirty="0" smtClean="0">
                <a:solidFill>
                  <a:schemeClr val="bg1"/>
                </a:solidFill>
                <a:latin typeface="Georgia" pitchFamily="18" charset="0"/>
              </a:rPr>
              <a:t>st</a:t>
            </a:r>
            <a:r>
              <a:rPr lang="en-US" sz="3600" dirty="0" smtClean="0">
                <a:solidFill>
                  <a:schemeClr val="bg1"/>
                </a:solidFill>
                <a:latin typeface="Georgia" pitchFamily="18" charset="0"/>
              </a:rPr>
              <a:t> peacetime draft</a:t>
            </a:r>
          </a:p>
          <a:p>
            <a:pPr>
              <a:lnSpc>
                <a:spcPct val="90000"/>
              </a:lnSpc>
              <a:buFontTx/>
              <a:buNone/>
            </a:pPr>
            <a:endParaRPr lang="en-US" sz="3200" b="1" dirty="0">
              <a:solidFill>
                <a:schemeClr val="bg1"/>
              </a:solidFill>
              <a:latin typeface="Georgia" pitchFamily="18" charset="0"/>
            </a:endParaRPr>
          </a:p>
          <a:p>
            <a:pPr lvl="1">
              <a:lnSpc>
                <a:spcPct val="90000"/>
              </a:lnSpc>
              <a:buNone/>
            </a:pPr>
            <a:r>
              <a:rPr lang="en-US" sz="3200" i="1" dirty="0" smtClean="0">
                <a:solidFill>
                  <a:schemeClr val="bg1"/>
                </a:solidFill>
                <a:latin typeface="Georgia" pitchFamily="18" charset="0"/>
              </a:rPr>
              <a:t>Continued </a:t>
            </a:r>
            <a:r>
              <a:rPr lang="en-US" sz="3200" i="1" dirty="0">
                <a:solidFill>
                  <a:schemeClr val="bg1"/>
                </a:solidFill>
                <a:latin typeface="Georgia" pitchFamily="18" charset="0"/>
              </a:rPr>
              <a:t>to restrict Jewish immigration</a:t>
            </a:r>
          </a:p>
          <a:p>
            <a:pPr lvl="1">
              <a:lnSpc>
                <a:spcPct val="90000"/>
              </a:lnSpc>
              <a:buFontTx/>
              <a:buNone/>
            </a:pPr>
            <a:endParaRPr lang="en-US" sz="3200"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2" name="Picture 4" descr="Hurricane"/>
          <p:cNvPicPr>
            <a:picLocks noGrp="1" noChangeAspect="1" noChangeArrowheads="1"/>
          </p:cNvPicPr>
          <p:nvPr>
            <p:ph type="body" idx="1"/>
          </p:nvPr>
        </p:nvPicPr>
        <p:blipFill>
          <a:blip r:embed="rId3" cstate="print"/>
          <a:srcRect/>
          <a:stretch>
            <a:fillRect/>
          </a:stretch>
        </p:blipFill>
        <p:spPr>
          <a:xfrm>
            <a:off x="152400" y="3336925"/>
            <a:ext cx="5410200" cy="3159125"/>
          </a:xfrm>
          <a:noFill/>
          <a:ln/>
        </p:spPr>
      </p:pic>
      <p:pic>
        <p:nvPicPr>
          <p:cNvPr id="37893" name="Picture 5" descr="battleofbrit"/>
          <p:cNvPicPr>
            <a:picLocks noChangeAspect="1" noChangeArrowheads="1"/>
          </p:cNvPicPr>
          <p:nvPr/>
        </p:nvPicPr>
        <p:blipFill>
          <a:blip r:embed="rId4" cstate="print"/>
          <a:srcRect/>
          <a:stretch>
            <a:fillRect/>
          </a:stretch>
        </p:blipFill>
        <p:spPr bwMode="auto">
          <a:xfrm>
            <a:off x="228600" y="304800"/>
            <a:ext cx="7391400" cy="2667000"/>
          </a:xfrm>
          <a:prstGeom prst="rect">
            <a:avLst/>
          </a:prstGeom>
          <a:noFill/>
          <a:ln w="38100">
            <a:solidFill>
              <a:srgbClr val="CC0000"/>
            </a:solidFill>
            <a:miter lim="800000"/>
            <a:headEnd/>
            <a:tailEnd/>
          </a:ln>
        </p:spPr>
      </p:pic>
      <p:pic>
        <p:nvPicPr>
          <p:cNvPr id="37894" name="Picture 6" descr="battles-1"/>
          <p:cNvPicPr>
            <a:picLocks noChangeAspect="1" noChangeArrowheads="1"/>
          </p:cNvPicPr>
          <p:nvPr/>
        </p:nvPicPr>
        <p:blipFill>
          <a:blip r:embed="rId5" cstate="print"/>
          <a:srcRect/>
          <a:stretch>
            <a:fillRect/>
          </a:stretch>
        </p:blipFill>
        <p:spPr bwMode="auto">
          <a:xfrm>
            <a:off x="5638800" y="3581400"/>
            <a:ext cx="3352800" cy="2641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rot="16200000">
            <a:off x="-2628900" y="2933700"/>
            <a:ext cx="6858000" cy="990600"/>
          </a:xfrm>
          <a:prstGeom prst="rect">
            <a:avLst/>
          </a:prstGeom>
          <a:noFill/>
          <a:ln w="76200">
            <a:solidFill>
              <a:srgbClr val="008000"/>
            </a:solidFill>
            <a:miter lim="800000"/>
            <a:headEnd/>
            <a:tailEnd/>
          </a:ln>
          <a:effectLst/>
        </p:spPr>
        <p:txBody>
          <a:bodyPr>
            <a:spAutoFit/>
          </a:bodyPr>
          <a:lstStyle/>
          <a:p>
            <a:pPr algn="ctr">
              <a:spcBef>
                <a:spcPct val="50000"/>
              </a:spcBef>
            </a:pPr>
            <a:r>
              <a:rPr lang="en-US" sz="5400">
                <a:solidFill>
                  <a:schemeClr val="bg1"/>
                </a:solidFill>
              </a:rPr>
              <a:t>LONDON “BLITZ”</a:t>
            </a:r>
          </a:p>
        </p:txBody>
      </p:sp>
      <p:pic>
        <p:nvPicPr>
          <p:cNvPr id="68613" name="Picture 5" descr="40LondonBlitz"/>
          <p:cNvPicPr>
            <a:picLocks noChangeAspect="1" noChangeArrowheads="1"/>
          </p:cNvPicPr>
          <p:nvPr/>
        </p:nvPicPr>
        <p:blipFill>
          <a:blip r:embed="rId3" cstate="print"/>
          <a:srcRect/>
          <a:stretch>
            <a:fillRect/>
          </a:stretch>
        </p:blipFill>
        <p:spPr bwMode="auto">
          <a:xfrm>
            <a:off x="4800600" y="3311525"/>
            <a:ext cx="4076700" cy="3194050"/>
          </a:xfrm>
          <a:prstGeom prst="rect">
            <a:avLst/>
          </a:prstGeom>
          <a:noFill/>
          <a:ln w="57150">
            <a:solidFill>
              <a:srgbClr val="008000"/>
            </a:solidFill>
            <a:miter lim="800000"/>
            <a:headEnd/>
            <a:tailEnd/>
          </a:ln>
        </p:spPr>
      </p:pic>
      <p:pic>
        <p:nvPicPr>
          <p:cNvPr id="68614" name="Picture 6" descr="BLITZ"/>
          <p:cNvPicPr>
            <a:picLocks noChangeAspect="1" noChangeArrowheads="1"/>
          </p:cNvPicPr>
          <p:nvPr/>
        </p:nvPicPr>
        <p:blipFill>
          <a:blip r:embed="rId4" cstate="print"/>
          <a:srcRect/>
          <a:stretch>
            <a:fillRect/>
          </a:stretch>
        </p:blipFill>
        <p:spPr bwMode="auto">
          <a:xfrm>
            <a:off x="1752600" y="2328863"/>
            <a:ext cx="3070225" cy="4529137"/>
          </a:xfrm>
          <a:prstGeom prst="rect">
            <a:avLst/>
          </a:prstGeom>
          <a:noFill/>
          <a:ln w="57150">
            <a:solidFill>
              <a:srgbClr val="008000"/>
            </a:solidFill>
            <a:miter lim="800000"/>
            <a:headEnd/>
            <a:tailEnd/>
          </a:ln>
        </p:spPr>
      </p:pic>
      <p:pic>
        <p:nvPicPr>
          <p:cNvPr id="68615" name="Picture 7" descr="evacuation"/>
          <p:cNvPicPr>
            <a:picLocks noChangeAspect="1" noChangeArrowheads="1"/>
          </p:cNvPicPr>
          <p:nvPr/>
        </p:nvPicPr>
        <p:blipFill>
          <a:blip r:embed="rId5" cstate="print"/>
          <a:srcRect/>
          <a:stretch>
            <a:fillRect/>
          </a:stretch>
        </p:blipFill>
        <p:spPr bwMode="auto">
          <a:xfrm>
            <a:off x="4876800" y="228600"/>
            <a:ext cx="4038600" cy="3049588"/>
          </a:xfrm>
          <a:prstGeom prst="rect">
            <a:avLst/>
          </a:prstGeom>
          <a:noFill/>
          <a:ln w="57150">
            <a:solidFill>
              <a:srgbClr val="008000"/>
            </a:solidFill>
            <a:miter lim="800000"/>
            <a:headEnd/>
            <a:tailEnd/>
          </a:ln>
        </p:spPr>
      </p:pic>
      <p:pic>
        <p:nvPicPr>
          <p:cNvPr id="68616" name="Picture 8" descr="_39986881_blitz_getty238"/>
          <p:cNvPicPr>
            <a:picLocks noChangeAspect="1" noChangeArrowheads="1"/>
          </p:cNvPicPr>
          <p:nvPr/>
        </p:nvPicPr>
        <p:blipFill>
          <a:blip r:embed="rId6" cstate="print"/>
          <a:srcRect/>
          <a:stretch>
            <a:fillRect/>
          </a:stretch>
        </p:blipFill>
        <p:spPr bwMode="auto">
          <a:xfrm>
            <a:off x="2057400" y="228600"/>
            <a:ext cx="2743200" cy="2051050"/>
          </a:xfrm>
          <a:prstGeom prst="rect">
            <a:avLst/>
          </a:prstGeom>
          <a:noFill/>
          <a:ln w="38100">
            <a:solidFill>
              <a:srgbClr val="0080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5" name="Picture 7" descr="E:\My Pictures\WWII\kp-never-was.jpg"/>
          <p:cNvPicPr>
            <a:picLocks noChangeAspect="1" noChangeArrowheads="1"/>
          </p:cNvPicPr>
          <p:nvPr/>
        </p:nvPicPr>
        <p:blipFill>
          <a:blip r:embed="rId3" cstate="print"/>
          <a:srcRect/>
          <a:stretch>
            <a:fillRect/>
          </a:stretch>
        </p:blipFill>
        <p:spPr bwMode="auto">
          <a:xfrm>
            <a:off x="304800" y="304800"/>
            <a:ext cx="3570288" cy="5892800"/>
          </a:xfrm>
          <a:prstGeom prst="rect">
            <a:avLst/>
          </a:prstGeom>
          <a:noFill/>
        </p:spPr>
      </p:pic>
      <p:pic>
        <p:nvPicPr>
          <p:cNvPr id="17416" name="Picture 8" descr="E:\My Pictures\WWII\dogfights.bmp"/>
          <p:cNvPicPr>
            <a:picLocks noChangeAspect="1" noChangeArrowheads="1"/>
          </p:cNvPicPr>
          <p:nvPr/>
        </p:nvPicPr>
        <p:blipFill>
          <a:blip r:embed="rId4" cstate="print"/>
          <a:srcRect/>
          <a:stretch>
            <a:fillRect/>
          </a:stretch>
        </p:blipFill>
        <p:spPr bwMode="auto">
          <a:xfrm>
            <a:off x="4800600" y="3886200"/>
            <a:ext cx="3543300" cy="2522538"/>
          </a:xfrm>
          <a:prstGeom prst="rect">
            <a:avLst/>
          </a:prstGeom>
          <a:noFill/>
        </p:spPr>
      </p:pic>
      <p:pic>
        <p:nvPicPr>
          <p:cNvPr id="17417" name="Picture 9" descr="E:\My Pictures\WWII\spitfire.bmp"/>
          <p:cNvPicPr>
            <a:picLocks noChangeAspect="1" noChangeArrowheads="1"/>
          </p:cNvPicPr>
          <p:nvPr/>
        </p:nvPicPr>
        <p:blipFill>
          <a:blip r:embed="rId5" cstate="print"/>
          <a:srcRect/>
          <a:stretch>
            <a:fillRect/>
          </a:stretch>
        </p:blipFill>
        <p:spPr bwMode="auto">
          <a:xfrm>
            <a:off x="4800600" y="762000"/>
            <a:ext cx="3352800" cy="26828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0"/>
            <a:ext cx="9144000" cy="1020763"/>
          </a:xfrm>
        </p:spPr>
        <p:txBody>
          <a:bodyPr/>
          <a:lstStyle/>
          <a:p>
            <a:r>
              <a:rPr lang="en-US" sz="4000" b="1">
                <a:solidFill>
                  <a:schemeClr val="bg1"/>
                </a:solidFill>
                <a:latin typeface="Georgia" pitchFamily="18" charset="0"/>
              </a:rPr>
              <a:t>Strategic Bombing: </a:t>
            </a:r>
            <a:r>
              <a:rPr lang="en-US" sz="2800" b="1">
                <a:solidFill>
                  <a:schemeClr val="bg1"/>
                </a:solidFill>
                <a:latin typeface="Georgia" pitchFamily="18" charset="0"/>
              </a:rPr>
              <a:t>“Morale Bombing”</a:t>
            </a:r>
          </a:p>
        </p:txBody>
      </p:sp>
      <p:pic>
        <p:nvPicPr>
          <p:cNvPr id="158725" name="Picture 5" descr="hamburg-1"/>
          <p:cNvPicPr>
            <a:picLocks noChangeAspect="1" noChangeArrowheads="1"/>
          </p:cNvPicPr>
          <p:nvPr/>
        </p:nvPicPr>
        <p:blipFill>
          <a:blip r:embed="rId3" cstate="print"/>
          <a:srcRect/>
          <a:stretch>
            <a:fillRect/>
          </a:stretch>
        </p:blipFill>
        <p:spPr bwMode="auto">
          <a:xfrm>
            <a:off x="0" y="990600"/>
            <a:ext cx="3657600" cy="2425700"/>
          </a:xfrm>
          <a:prstGeom prst="rect">
            <a:avLst/>
          </a:prstGeom>
          <a:noFill/>
        </p:spPr>
      </p:pic>
      <p:pic>
        <p:nvPicPr>
          <p:cNvPr id="158727" name="Picture 7" descr="ar_bombviccu"/>
          <p:cNvPicPr>
            <a:picLocks noChangeAspect="1" noChangeArrowheads="1"/>
          </p:cNvPicPr>
          <p:nvPr/>
        </p:nvPicPr>
        <p:blipFill>
          <a:blip r:embed="rId4" cstate="print"/>
          <a:srcRect/>
          <a:stretch>
            <a:fillRect/>
          </a:stretch>
        </p:blipFill>
        <p:spPr bwMode="auto">
          <a:xfrm>
            <a:off x="5753100" y="3390900"/>
            <a:ext cx="3390900" cy="3467100"/>
          </a:xfrm>
          <a:prstGeom prst="rect">
            <a:avLst/>
          </a:prstGeom>
          <a:noFill/>
        </p:spPr>
      </p:pic>
      <p:pic>
        <p:nvPicPr>
          <p:cNvPr id="158729" name="Picture 9" descr="6"/>
          <p:cNvPicPr>
            <a:picLocks noChangeAspect="1" noChangeArrowheads="1"/>
          </p:cNvPicPr>
          <p:nvPr/>
        </p:nvPicPr>
        <p:blipFill>
          <a:blip r:embed="rId5" cstate="print"/>
          <a:srcRect/>
          <a:stretch>
            <a:fillRect/>
          </a:stretch>
        </p:blipFill>
        <p:spPr bwMode="auto">
          <a:xfrm>
            <a:off x="0" y="3409950"/>
            <a:ext cx="2987675" cy="3448050"/>
          </a:xfrm>
          <a:prstGeom prst="rect">
            <a:avLst/>
          </a:prstGeom>
          <a:noFill/>
        </p:spPr>
      </p:pic>
      <p:pic>
        <p:nvPicPr>
          <p:cNvPr id="158731" name="Picture 11" descr="8"/>
          <p:cNvPicPr>
            <a:picLocks noChangeAspect="1" noChangeArrowheads="1"/>
          </p:cNvPicPr>
          <p:nvPr/>
        </p:nvPicPr>
        <p:blipFill>
          <a:blip r:embed="rId6" cstate="print"/>
          <a:srcRect/>
          <a:stretch>
            <a:fillRect/>
          </a:stretch>
        </p:blipFill>
        <p:spPr bwMode="auto">
          <a:xfrm>
            <a:off x="5334000" y="914400"/>
            <a:ext cx="3810000" cy="2828925"/>
          </a:xfrm>
          <a:prstGeom prst="rect">
            <a:avLst/>
          </a:prstGeom>
          <a:noFill/>
        </p:spPr>
      </p:pic>
      <p:pic>
        <p:nvPicPr>
          <p:cNvPr id="158733" name="Picture 13" descr="20"/>
          <p:cNvPicPr>
            <a:picLocks noChangeAspect="1" noChangeArrowheads="1"/>
          </p:cNvPicPr>
          <p:nvPr/>
        </p:nvPicPr>
        <p:blipFill>
          <a:blip r:embed="rId7" cstate="print"/>
          <a:srcRect/>
          <a:stretch>
            <a:fillRect/>
          </a:stretch>
        </p:blipFill>
        <p:spPr bwMode="auto">
          <a:xfrm>
            <a:off x="2971800" y="4679950"/>
            <a:ext cx="2819400" cy="2178050"/>
          </a:xfrm>
          <a:prstGeom prst="rect">
            <a:avLst/>
          </a:prstGeom>
          <a:noFill/>
        </p:spPr>
      </p:pic>
      <p:sp>
        <p:nvSpPr>
          <p:cNvPr id="158734" name="Text Box 14"/>
          <p:cNvSpPr txBox="1">
            <a:spLocks noChangeArrowheads="1"/>
          </p:cNvSpPr>
          <p:nvPr/>
        </p:nvSpPr>
        <p:spPr bwMode="auto">
          <a:xfrm>
            <a:off x="2971800" y="3810000"/>
            <a:ext cx="19050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latin typeface="Arial" pitchFamily="34" charset="0"/>
              </a:rPr>
              <a:t>Coventry</a:t>
            </a:r>
          </a:p>
        </p:txBody>
      </p:sp>
      <p:sp>
        <p:nvSpPr>
          <p:cNvPr id="158735" name="Text Box 15"/>
          <p:cNvSpPr txBox="1">
            <a:spLocks noChangeArrowheads="1"/>
          </p:cNvSpPr>
          <p:nvPr/>
        </p:nvSpPr>
        <p:spPr bwMode="auto">
          <a:xfrm>
            <a:off x="3733800" y="1143000"/>
            <a:ext cx="1371600" cy="366713"/>
          </a:xfrm>
          <a:prstGeom prst="rect">
            <a:avLst/>
          </a:prstGeom>
          <a:noFill/>
          <a:ln w="9525">
            <a:noFill/>
            <a:miter lim="800000"/>
            <a:headEnd/>
            <a:tailEnd/>
          </a:ln>
          <a:effectLst/>
        </p:spPr>
        <p:txBody>
          <a:bodyPr>
            <a:spAutoFit/>
          </a:bodyPr>
          <a:lstStyle/>
          <a:p>
            <a:pPr>
              <a:spcBef>
                <a:spcPct val="50000"/>
              </a:spcBef>
            </a:pPr>
            <a:r>
              <a:rPr lang="en-US">
                <a:solidFill>
                  <a:schemeClr val="bg1"/>
                </a:solidFill>
                <a:latin typeface="Arial" pitchFamily="34" charset="0"/>
              </a:rPr>
              <a:t>Hamburg</a:t>
            </a:r>
          </a:p>
        </p:txBody>
      </p:sp>
      <p:sp>
        <p:nvSpPr>
          <p:cNvPr id="158736" name="Text Box 16"/>
          <p:cNvSpPr txBox="1">
            <a:spLocks noChangeArrowheads="1"/>
          </p:cNvSpPr>
          <p:nvPr/>
        </p:nvSpPr>
        <p:spPr bwMode="auto">
          <a:xfrm>
            <a:off x="6781800" y="1143000"/>
            <a:ext cx="2362200" cy="366713"/>
          </a:xfrm>
          <a:prstGeom prst="rect">
            <a:avLst/>
          </a:prstGeom>
          <a:noFill/>
          <a:ln w="9525">
            <a:noFill/>
            <a:miter lim="800000"/>
            <a:headEnd/>
            <a:tailEnd/>
          </a:ln>
          <a:effectLst/>
        </p:spPr>
        <p:txBody>
          <a:bodyPr>
            <a:spAutoFit/>
          </a:bodyPr>
          <a:lstStyle/>
          <a:p>
            <a:pPr>
              <a:spcBef>
                <a:spcPct val="50000"/>
              </a:spcBef>
            </a:pPr>
            <a:r>
              <a:rPr lang="en-US">
                <a:latin typeface="Arial" pitchFamily="34" charset="0"/>
              </a:rPr>
              <a:t>Dambusters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
            </a:r>
            <a:br>
              <a:rPr lang="en-US" sz="4000"/>
            </a:br>
            <a:endParaRPr lang="en-US" sz="4000"/>
          </a:p>
        </p:txBody>
      </p:sp>
      <p:sp>
        <p:nvSpPr>
          <p:cNvPr id="39939" name="Rectangle 3"/>
          <p:cNvSpPr>
            <a:spLocks noGrp="1" noChangeArrowheads="1"/>
          </p:cNvSpPr>
          <p:nvPr>
            <p:ph type="body" idx="1"/>
          </p:nvPr>
        </p:nvSpPr>
        <p:spPr>
          <a:xfrm>
            <a:off x="457200" y="762000"/>
            <a:ext cx="8229600" cy="4525963"/>
          </a:xfrm>
        </p:spPr>
        <p:txBody>
          <a:bodyPr/>
          <a:lstStyle/>
          <a:p>
            <a:pPr algn="ctr">
              <a:buFontTx/>
              <a:buNone/>
            </a:pPr>
            <a:r>
              <a:rPr lang="en-US" sz="9600" b="1">
                <a:latin typeface="Georgia" pitchFamily="18" charset="0"/>
              </a:rPr>
              <a:t>                              </a:t>
            </a:r>
            <a:r>
              <a:rPr lang="en-US" sz="9600" b="1">
                <a:solidFill>
                  <a:schemeClr val="bg1"/>
                </a:solidFill>
                <a:latin typeface="Georgia" pitchFamily="18" charset="0"/>
              </a:rPr>
              <a:t>1941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b="1">
                <a:solidFill>
                  <a:schemeClr val="bg1"/>
                </a:solidFill>
                <a:latin typeface="Georgia" pitchFamily="18" charset="0"/>
              </a:rPr>
              <a:t>Atlantic Charter (1941)</a:t>
            </a:r>
          </a:p>
        </p:txBody>
      </p:sp>
      <p:pic>
        <p:nvPicPr>
          <p:cNvPr id="117763" name="Picture 3" descr="E:\My Pictures\WWII\acharter1.jpg"/>
          <p:cNvPicPr>
            <a:picLocks noChangeAspect="1" noChangeArrowheads="1"/>
          </p:cNvPicPr>
          <p:nvPr/>
        </p:nvPicPr>
        <p:blipFill>
          <a:blip r:embed="rId3" cstate="print"/>
          <a:srcRect/>
          <a:stretch>
            <a:fillRect/>
          </a:stretch>
        </p:blipFill>
        <p:spPr bwMode="auto">
          <a:xfrm>
            <a:off x="381000" y="1905000"/>
            <a:ext cx="5848350" cy="4619625"/>
          </a:xfrm>
          <a:prstGeom prst="rect">
            <a:avLst/>
          </a:prstGeom>
          <a:noFill/>
        </p:spPr>
      </p:pic>
      <p:sp>
        <p:nvSpPr>
          <p:cNvPr id="117764" name="Rectangle 4"/>
          <p:cNvSpPr>
            <a:spLocks noChangeArrowheads="1"/>
          </p:cNvSpPr>
          <p:nvPr/>
        </p:nvSpPr>
        <p:spPr bwMode="auto">
          <a:xfrm>
            <a:off x="6324600" y="1295400"/>
            <a:ext cx="2819400" cy="4495800"/>
          </a:xfrm>
          <a:prstGeom prst="rect">
            <a:avLst/>
          </a:prstGeom>
          <a:noFill/>
          <a:ln w="9525">
            <a:noFill/>
            <a:miter lim="800000"/>
            <a:headEnd/>
            <a:tailEnd/>
          </a:ln>
          <a:effectLst/>
        </p:spPr>
        <p:txBody>
          <a:bodyPr anchor="ctr"/>
          <a:lstStyle/>
          <a:p>
            <a:endParaRPr lang="en-US" b="0">
              <a:solidFill>
                <a:schemeClr val="bg1"/>
              </a:solidFill>
              <a:latin typeface="Arial" pitchFamily="34" charset="0"/>
            </a:endParaRPr>
          </a:p>
          <a:p>
            <a:endParaRPr lang="en-US" b="0">
              <a:solidFill>
                <a:schemeClr val="bg1"/>
              </a:solidFill>
              <a:latin typeface="Arial" pitchFamily="34" charset="0"/>
            </a:endParaRPr>
          </a:p>
          <a:p>
            <a:endParaRPr lang="en-US" b="0">
              <a:solidFill>
                <a:schemeClr val="bg1"/>
              </a:solidFill>
              <a:latin typeface="Arial" pitchFamily="34" charset="0"/>
            </a:endParaRPr>
          </a:p>
          <a:p>
            <a:endParaRPr lang="en-US" b="0">
              <a:solidFill>
                <a:schemeClr val="bg1"/>
              </a:solidFill>
              <a:latin typeface="Arial" pitchFamily="34" charset="0"/>
            </a:endParaRPr>
          </a:p>
          <a:p>
            <a:endParaRPr lang="en-US" b="0">
              <a:solidFill>
                <a:schemeClr val="bg1"/>
              </a:solidFill>
              <a:latin typeface="Arial" pitchFamily="34" charset="0"/>
            </a:endParaRPr>
          </a:p>
          <a:p>
            <a:r>
              <a:rPr lang="en-US" b="0">
                <a:solidFill>
                  <a:schemeClr val="bg1"/>
                </a:solidFill>
                <a:latin typeface="Arial" pitchFamily="34" charset="0"/>
              </a:rPr>
              <a:t>During August 9-12, 1941 President </a:t>
            </a:r>
            <a:r>
              <a:rPr lang="en-US" b="0">
                <a:solidFill>
                  <a:srgbClr val="FFCC00"/>
                </a:solidFill>
                <a:latin typeface="Arial" pitchFamily="34" charset="0"/>
              </a:rPr>
              <a:t>Roosevelt</a:t>
            </a:r>
            <a:r>
              <a:rPr lang="en-US" b="0">
                <a:solidFill>
                  <a:schemeClr val="bg1"/>
                </a:solidFill>
                <a:latin typeface="Arial" pitchFamily="34" charset="0"/>
              </a:rPr>
              <a:t> and Prime Minister </a:t>
            </a:r>
            <a:r>
              <a:rPr lang="en-US" b="0">
                <a:solidFill>
                  <a:srgbClr val="FFCC00"/>
                </a:solidFill>
                <a:latin typeface="Arial" pitchFamily="34" charset="0"/>
              </a:rPr>
              <a:t>Churchill</a:t>
            </a:r>
            <a:r>
              <a:rPr lang="en-US" b="0">
                <a:solidFill>
                  <a:schemeClr val="bg1"/>
                </a:solidFill>
                <a:latin typeface="Arial" pitchFamily="34" charset="0"/>
              </a:rPr>
              <a:t> rendezvoused in a secret meeting in the North Atlantic, on the USS Augusta, for the </a:t>
            </a:r>
            <a:r>
              <a:rPr lang="en-US" b="0">
                <a:solidFill>
                  <a:srgbClr val="FFCC00"/>
                </a:solidFill>
                <a:latin typeface="Arial" pitchFamily="34" charset="0"/>
              </a:rPr>
              <a:t>purpose of discussing the principles they saw as governing the post-War world. </a:t>
            </a:r>
            <a:r>
              <a:rPr lang="en-US" b="0">
                <a:solidFill>
                  <a:schemeClr val="bg1"/>
                </a:solidFill>
                <a:latin typeface="Arial" pitchFamily="34" charset="0"/>
              </a:rPr>
              <a:t>This Conference resulted in the eight-point </a:t>
            </a:r>
            <a:r>
              <a:rPr lang="en-US" b="0">
                <a:solidFill>
                  <a:srgbClr val="FFCC00"/>
                </a:solidFill>
                <a:latin typeface="Arial" pitchFamily="34" charset="0"/>
              </a:rPr>
              <a:t>Atlantic Charter</a:t>
            </a:r>
            <a:r>
              <a:rPr lang="en-US" b="0">
                <a:solidFill>
                  <a:schemeClr val="bg1"/>
                </a:solidFill>
                <a:latin typeface="Arial" pitchFamily="34" charset="0"/>
              </a:rPr>
              <a:t>, which was officially announced on August 14, 1941.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bg1"/>
                </a:solidFill>
                <a:latin typeface="Georgia" pitchFamily="18" charset="0"/>
              </a:rPr>
              <a:t>U.S. Isolationism</a:t>
            </a:r>
          </a:p>
        </p:txBody>
      </p:sp>
      <p:sp>
        <p:nvSpPr>
          <p:cNvPr id="38915" name="Rectangle 3"/>
          <p:cNvSpPr>
            <a:spLocks noGrp="1" noChangeArrowheads="1"/>
          </p:cNvSpPr>
          <p:nvPr>
            <p:ph type="body" idx="1"/>
          </p:nvPr>
        </p:nvSpPr>
        <p:spPr>
          <a:xfrm>
            <a:off x="381000" y="1600200"/>
            <a:ext cx="8305800" cy="4876800"/>
          </a:xfrm>
        </p:spPr>
        <p:txBody>
          <a:bodyPr/>
          <a:lstStyle/>
          <a:p>
            <a:pPr>
              <a:lnSpc>
                <a:spcPct val="90000"/>
              </a:lnSpc>
              <a:buFontTx/>
              <a:buNone/>
            </a:pPr>
            <a:r>
              <a:rPr lang="en-US" b="1" dirty="0">
                <a:solidFill>
                  <a:schemeClr val="bg1"/>
                </a:solidFill>
                <a:latin typeface="Georgia" pitchFamily="18" charset="0"/>
              </a:rPr>
              <a:t>   </a:t>
            </a:r>
            <a:r>
              <a:rPr lang="en-US" sz="4000" b="1" dirty="0" smtClean="0">
                <a:solidFill>
                  <a:srgbClr val="FF9900"/>
                </a:solidFill>
                <a:latin typeface="Georgia" pitchFamily="18" charset="0"/>
              </a:rPr>
              <a:t>Stimson Doctrine</a:t>
            </a:r>
            <a:endParaRPr lang="en-US" sz="4000" b="1" dirty="0">
              <a:solidFill>
                <a:srgbClr val="FF9900"/>
              </a:solidFill>
              <a:latin typeface="Georgia" pitchFamily="18" charset="0"/>
            </a:endParaRPr>
          </a:p>
          <a:p>
            <a:pPr lvl="1">
              <a:lnSpc>
                <a:spcPct val="90000"/>
              </a:lnSpc>
            </a:pPr>
            <a:r>
              <a:rPr lang="en-US" sz="3600" dirty="0" smtClean="0">
                <a:solidFill>
                  <a:schemeClr val="bg1"/>
                </a:solidFill>
                <a:latin typeface="Georgia" pitchFamily="18" charset="0"/>
              </a:rPr>
              <a:t>In response to 1932 Jap. Violation of Open Door Policy </a:t>
            </a:r>
          </a:p>
          <a:p>
            <a:pPr lvl="1">
              <a:lnSpc>
                <a:spcPct val="90000"/>
              </a:lnSpc>
            </a:pPr>
            <a:r>
              <a:rPr lang="en-US" sz="3600" dirty="0">
                <a:solidFill>
                  <a:schemeClr val="bg1"/>
                </a:solidFill>
                <a:latin typeface="Georgia" pitchFamily="18" charset="0"/>
              </a:rPr>
              <a:t> </a:t>
            </a:r>
            <a:r>
              <a:rPr lang="en-US" sz="3600" dirty="0" smtClean="0">
                <a:solidFill>
                  <a:schemeClr val="bg1"/>
                </a:solidFill>
                <a:latin typeface="Georgia" pitchFamily="18" charset="0"/>
              </a:rPr>
              <a:t>Sec. of State, Henry Stimson: U.S. would refuse to recognize legitimacy of any regime established by force (ex: Japanese rule in China)</a:t>
            </a:r>
            <a:endParaRPr lang="en-US" sz="3600" dirty="0">
              <a:solidFill>
                <a:schemeClr val="bg1"/>
              </a:solidFill>
              <a:latin typeface="Georgia" pitchFamily="18" charset="0"/>
            </a:endParaRPr>
          </a:p>
          <a:p>
            <a:pPr lvl="1">
              <a:lnSpc>
                <a:spcPct val="90000"/>
              </a:lnSpc>
              <a:buFontTx/>
              <a:buNone/>
            </a:pPr>
            <a:r>
              <a:rPr lang="en-US" sz="3200" b="1" dirty="0">
                <a:solidFill>
                  <a:schemeClr val="bg1"/>
                </a:solidFill>
                <a:latin typeface="Georgia" pitchFamily="18" charset="0"/>
              </a:rPr>
              <a:t>	</a:t>
            </a:r>
          </a:p>
        </p:txBody>
      </p:sp>
    </p:spTree>
    <p:extLst>
      <p:ext uri="{BB962C8B-B14F-4D97-AF65-F5344CB8AC3E}">
        <p14:creationId xmlns:p14="http://schemas.microsoft.com/office/powerpoint/2010/main" val="2801964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b="1">
                <a:solidFill>
                  <a:schemeClr val="bg1"/>
                </a:solidFill>
                <a:latin typeface="Georgia" pitchFamily="18" charset="0"/>
              </a:rPr>
              <a:t>Lend-Lease Bill</a:t>
            </a:r>
            <a:br>
              <a:rPr lang="en-US" b="1">
                <a:solidFill>
                  <a:schemeClr val="bg1"/>
                </a:solidFill>
                <a:latin typeface="Georgia" pitchFamily="18" charset="0"/>
              </a:rPr>
            </a:br>
            <a:r>
              <a:rPr lang="en-US" sz="2800" b="1">
                <a:solidFill>
                  <a:schemeClr val="bg1"/>
                </a:solidFill>
                <a:latin typeface="Georgia" pitchFamily="18" charset="0"/>
              </a:rPr>
              <a:t>October 23, 1941</a:t>
            </a:r>
            <a:endParaRPr lang="en-US" b="1">
              <a:solidFill>
                <a:schemeClr val="bg1"/>
              </a:solidFill>
              <a:latin typeface="Georgia" pitchFamily="18" charset="0"/>
            </a:endParaRPr>
          </a:p>
        </p:txBody>
      </p:sp>
      <p:grpSp>
        <p:nvGrpSpPr>
          <p:cNvPr id="118789" name="Group 5"/>
          <p:cNvGrpSpPr>
            <a:grpSpLocks/>
          </p:cNvGrpSpPr>
          <p:nvPr/>
        </p:nvGrpSpPr>
        <p:grpSpPr bwMode="auto">
          <a:xfrm>
            <a:off x="4800600" y="1676400"/>
            <a:ext cx="4114800" cy="3508375"/>
            <a:chOff x="0" y="0"/>
            <a:chExt cx="3375" cy="2018"/>
          </a:xfrm>
        </p:grpSpPr>
        <p:sp>
          <p:nvSpPr>
            <p:cNvPr id="118787" name="Rectangle 3"/>
            <p:cNvSpPr>
              <a:spLocks noChangeArrowheads="1"/>
            </p:cNvSpPr>
            <p:nvPr/>
          </p:nvSpPr>
          <p:spPr bwMode="auto">
            <a:xfrm>
              <a:off x="0" y="0"/>
              <a:ext cx="3375" cy="0"/>
            </a:xfrm>
            <a:prstGeom prst="rect">
              <a:avLst/>
            </a:prstGeom>
            <a:noFill/>
            <a:ln w="9525">
              <a:noFill/>
              <a:miter lim="800000"/>
              <a:headEnd/>
              <a:tailEnd/>
            </a:ln>
            <a:effectLst/>
          </p:spPr>
          <p:txBody>
            <a:bodyPr>
              <a:spAutoFit/>
            </a:bodyPr>
            <a:lstStyle/>
            <a:p>
              <a:endParaRPr lang="en-US"/>
            </a:p>
          </p:txBody>
        </p:sp>
        <p:sp>
          <p:nvSpPr>
            <p:cNvPr id="118788" name="Rectangle 4"/>
            <p:cNvSpPr>
              <a:spLocks noChangeArrowheads="1"/>
            </p:cNvSpPr>
            <p:nvPr/>
          </p:nvSpPr>
          <p:spPr bwMode="auto">
            <a:xfrm>
              <a:off x="0" y="0"/>
              <a:ext cx="3375" cy="2018"/>
            </a:xfrm>
            <a:prstGeom prst="rect">
              <a:avLst/>
            </a:prstGeom>
            <a:noFill/>
            <a:ln w="9525">
              <a:noFill/>
              <a:miter lim="800000"/>
              <a:headEnd/>
              <a:tailEnd/>
            </a:ln>
            <a:effectLst/>
          </p:spPr>
          <p:txBody>
            <a:bodyPr/>
            <a:lstStyle/>
            <a:p>
              <a:r>
                <a:rPr lang="en-US" sz="1600">
                  <a:solidFill>
                    <a:schemeClr val="bg1"/>
                  </a:solidFill>
                  <a:latin typeface="Arial" pitchFamily="34" charset="0"/>
                </a:rPr>
                <a:t>In 1941, President Roosevelt was faced with a puzzle: </a:t>
              </a:r>
              <a:r>
                <a:rPr lang="en-US" sz="1600">
                  <a:solidFill>
                    <a:srgbClr val="FFFF99"/>
                  </a:solidFill>
                  <a:latin typeface="Arial" pitchFamily="34" charset="0"/>
                </a:rPr>
                <a:t>How could the U.S. help Great Britain with its efforts in World War II without violating the United States' official position of neutrality?</a:t>
              </a:r>
              <a:r>
                <a:rPr lang="en-US" sz="1600">
                  <a:solidFill>
                    <a:schemeClr val="bg1"/>
                  </a:solidFill>
                  <a:latin typeface="Arial" pitchFamily="34" charset="0"/>
                </a:rPr>
                <a:t> With the help of the Senate, he found a way. On October 23, 1941, the Senate passed the $5.98 billion supplement to the </a:t>
              </a:r>
              <a:r>
                <a:rPr lang="en-US" sz="1600">
                  <a:solidFill>
                    <a:srgbClr val="FFFF99"/>
                  </a:solidFill>
                  <a:latin typeface="Arial" pitchFamily="34" charset="0"/>
                </a:rPr>
                <a:t>Lend-Lease bill</a:t>
              </a:r>
              <a:r>
                <a:rPr lang="en-US" sz="1600">
                  <a:solidFill>
                    <a:schemeClr val="bg1"/>
                  </a:solidFill>
                  <a:latin typeface="Arial" pitchFamily="34" charset="0"/>
                </a:rPr>
                <a:t>, originally passed in March at Roosevelt's urging. The Lend-Lease Act </a:t>
              </a:r>
              <a:r>
                <a:rPr lang="en-US" sz="1600">
                  <a:solidFill>
                    <a:srgbClr val="FFFF99"/>
                  </a:solidFill>
                  <a:latin typeface="Arial" pitchFamily="34" charset="0"/>
                </a:rPr>
                <a:t>gave Roosevelt virtually unlimited authority to direct material aid such as ammunition, tanks, airplanes, trucks, and food to the war effort in Europe without the U.S. actually entering the war.</a:t>
              </a:r>
              <a:r>
                <a:rPr lang="en-US" sz="1600">
                  <a:solidFill>
                    <a:schemeClr val="bg1"/>
                  </a:solidFill>
                  <a:latin typeface="Arial" pitchFamily="34" charset="0"/>
                </a:rPr>
                <a:t> By the end of the war, the United States had extended $49.1 billion in Lend-Lease aid to more than 40 nations. </a:t>
              </a:r>
            </a:p>
            <a:p>
              <a:endParaRPr lang="en-US" sz="1600">
                <a:solidFill>
                  <a:schemeClr val="bg1"/>
                </a:solidFill>
                <a:latin typeface="Arial" pitchFamily="34" charset="0"/>
              </a:endParaRPr>
            </a:p>
          </p:txBody>
        </p:sp>
      </p:grpSp>
      <p:pic>
        <p:nvPicPr>
          <p:cNvPr id="118790" name="Picture 6" descr="E:\My Pictures\WWII\jb_wwii_lendleas_1_e.jpg"/>
          <p:cNvPicPr>
            <a:picLocks noChangeAspect="1" noChangeArrowheads="1"/>
          </p:cNvPicPr>
          <p:nvPr/>
        </p:nvPicPr>
        <p:blipFill>
          <a:blip r:embed="rId3" cstate="print"/>
          <a:srcRect/>
          <a:stretch>
            <a:fillRect/>
          </a:stretch>
        </p:blipFill>
        <p:spPr bwMode="auto">
          <a:xfrm>
            <a:off x="609600" y="1676400"/>
            <a:ext cx="3843338" cy="4762500"/>
          </a:xfrm>
          <a:prstGeom prst="rect">
            <a:avLst/>
          </a:prstGeom>
          <a:noFill/>
          <a:ln w="9525">
            <a:solidFill>
              <a:srgbClr val="FFFF99"/>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2590800" y="152400"/>
            <a:ext cx="3992563" cy="762000"/>
          </a:xfrm>
          <a:prstGeom prst="rect">
            <a:avLst/>
          </a:prstGeom>
          <a:noFill/>
          <a:ln w="9525">
            <a:noFill/>
            <a:miter lim="800000"/>
            <a:headEnd/>
            <a:tailEnd/>
          </a:ln>
          <a:effectLst/>
        </p:spPr>
        <p:txBody>
          <a:bodyPr wrap="none">
            <a:spAutoFit/>
          </a:bodyPr>
          <a:lstStyle/>
          <a:p>
            <a:r>
              <a:rPr lang="en-US" sz="4400">
                <a:solidFill>
                  <a:schemeClr val="bg1"/>
                </a:solidFill>
              </a:rPr>
              <a:t>Pearl Harbor</a:t>
            </a:r>
          </a:p>
        </p:txBody>
      </p:sp>
      <p:pic>
        <p:nvPicPr>
          <p:cNvPr id="124931" name="Picture 3" descr="E:\My Pictures\WWII\jap expansion.bmp"/>
          <p:cNvPicPr>
            <a:picLocks noChangeAspect="1" noChangeArrowheads="1"/>
          </p:cNvPicPr>
          <p:nvPr/>
        </p:nvPicPr>
        <p:blipFill>
          <a:blip r:embed="rId3" cstate="print"/>
          <a:srcRect/>
          <a:stretch>
            <a:fillRect/>
          </a:stretch>
        </p:blipFill>
        <p:spPr bwMode="auto">
          <a:xfrm>
            <a:off x="990600" y="990600"/>
            <a:ext cx="7086600" cy="5591175"/>
          </a:xfrm>
          <a:prstGeom prst="rect">
            <a:avLst/>
          </a:prstGeom>
          <a:noFill/>
          <a:ln w="38100">
            <a:solidFill>
              <a:srgbClr val="339966"/>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792162"/>
          </a:xfrm>
          <a:solidFill>
            <a:srgbClr val="CC0000"/>
          </a:solidFill>
          <a:ln w="57150">
            <a:solidFill>
              <a:schemeClr val="bg1"/>
            </a:solidFill>
          </a:ln>
        </p:spPr>
        <p:txBody>
          <a:bodyPr/>
          <a:lstStyle/>
          <a:p>
            <a:r>
              <a:rPr lang="en-US" b="1" i="1" dirty="0" smtClean="0">
                <a:solidFill>
                  <a:schemeClr val="bg1"/>
                </a:solidFill>
                <a:latin typeface="Times New Roman" pitchFamily="18" charset="0"/>
                <a:cs typeface="Times New Roman" pitchFamily="18" charset="0"/>
              </a:rPr>
              <a:t/>
            </a:r>
            <a:br>
              <a:rPr lang="en-US" b="1" i="1" dirty="0" smtClean="0">
                <a:solidFill>
                  <a:schemeClr val="bg1"/>
                </a:solidFill>
                <a:latin typeface="Times New Roman" pitchFamily="18" charset="0"/>
                <a:cs typeface="Times New Roman" pitchFamily="18" charset="0"/>
              </a:rPr>
            </a:br>
            <a:r>
              <a:rPr lang="en-US" b="1" i="1" dirty="0" smtClean="0">
                <a:solidFill>
                  <a:schemeClr val="bg1"/>
                </a:solidFill>
                <a:latin typeface="Times New Roman" pitchFamily="18" charset="0"/>
                <a:cs typeface="Times New Roman" pitchFamily="18" charset="0"/>
              </a:rPr>
              <a:t>To </a:t>
            </a:r>
            <a:r>
              <a:rPr lang="en-US" b="1" i="1" dirty="0" err="1">
                <a:solidFill>
                  <a:schemeClr val="bg1"/>
                </a:solidFill>
                <a:latin typeface="Times New Roman" pitchFamily="18" charset="0"/>
                <a:cs typeface="Times New Roman" pitchFamily="18" charset="0"/>
              </a:rPr>
              <a:t>ra</a:t>
            </a:r>
            <a:r>
              <a:rPr lang="en-US" b="1" i="1" dirty="0">
                <a:solidFill>
                  <a:schemeClr val="bg1"/>
                </a:solidFill>
                <a:latin typeface="Times New Roman" pitchFamily="18" charset="0"/>
                <a:cs typeface="Times New Roman" pitchFamily="18" charset="0"/>
              </a:rPr>
              <a:t>! To </a:t>
            </a:r>
            <a:r>
              <a:rPr lang="en-US" b="1" i="1" dirty="0" err="1">
                <a:solidFill>
                  <a:schemeClr val="bg1"/>
                </a:solidFill>
                <a:latin typeface="Times New Roman" pitchFamily="18" charset="0"/>
                <a:cs typeface="Times New Roman" pitchFamily="18" charset="0"/>
              </a:rPr>
              <a:t>ra</a:t>
            </a:r>
            <a:r>
              <a:rPr lang="en-US" b="1" i="1" dirty="0">
                <a:solidFill>
                  <a:schemeClr val="bg1"/>
                </a:solidFill>
                <a:latin typeface="Times New Roman" pitchFamily="18" charset="0"/>
                <a:cs typeface="Times New Roman" pitchFamily="18" charset="0"/>
              </a:rPr>
              <a:t>! To </a:t>
            </a:r>
            <a:r>
              <a:rPr lang="en-US" b="1" i="1" dirty="0" err="1">
                <a:solidFill>
                  <a:schemeClr val="bg1"/>
                </a:solidFill>
                <a:latin typeface="Times New Roman" pitchFamily="18" charset="0"/>
                <a:cs typeface="Times New Roman" pitchFamily="18" charset="0"/>
              </a:rPr>
              <a:t>ra</a:t>
            </a:r>
            <a:r>
              <a:rPr lang="en-US" b="1" i="1" dirty="0" smtClean="0">
                <a:solidFill>
                  <a:schemeClr val="bg1"/>
                </a:solidFill>
                <a:latin typeface="Times New Roman" pitchFamily="18" charset="0"/>
                <a:cs typeface="Times New Roman" pitchFamily="18" charset="0"/>
              </a:rPr>
              <a:t>!</a:t>
            </a:r>
            <a:r>
              <a:rPr lang="en-US" b="1" i="1" dirty="0">
                <a:solidFill>
                  <a:schemeClr val="bg1"/>
                </a:solidFill>
                <a:latin typeface="Times New Roman" pitchFamily="18" charset="0"/>
                <a:cs typeface="Times New Roman" pitchFamily="18" charset="0"/>
              </a:rPr>
              <a:t/>
            </a:r>
            <a:br>
              <a:rPr lang="en-US" b="1" i="1" dirty="0">
                <a:solidFill>
                  <a:schemeClr val="bg1"/>
                </a:solidFill>
                <a:latin typeface="Times New Roman" pitchFamily="18" charset="0"/>
                <a:cs typeface="Times New Roman" pitchFamily="18" charset="0"/>
              </a:rPr>
            </a:br>
            <a:r>
              <a:rPr lang="en-US" sz="3200" b="1" i="1" dirty="0">
                <a:solidFill>
                  <a:schemeClr val="bg1"/>
                </a:solidFill>
                <a:latin typeface="Times New Roman" pitchFamily="18" charset="0"/>
                <a:cs typeface="Times New Roman" pitchFamily="18" charset="0"/>
              </a:rPr>
              <a:t>(Lightning Attack: the Tiger)</a:t>
            </a:r>
            <a:endParaRPr lang="en-US" sz="3200" b="1" i="1" dirty="0">
              <a:solidFill>
                <a:srgbClr val="000000"/>
              </a:solidFill>
            </a:endParaRPr>
          </a:p>
        </p:txBody>
      </p:sp>
      <p:pic>
        <p:nvPicPr>
          <p:cNvPr id="41988" name="Picture 4" descr="E:\My Pictures\WWII\act5-map-attack.jpg"/>
          <p:cNvPicPr>
            <a:picLocks noChangeAspect="1" noChangeArrowheads="1"/>
          </p:cNvPicPr>
          <p:nvPr/>
        </p:nvPicPr>
        <p:blipFill>
          <a:blip r:embed="rId3" cstate="print"/>
          <a:srcRect/>
          <a:stretch>
            <a:fillRect/>
          </a:stretch>
        </p:blipFill>
        <p:spPr bwMode="auto">
          <a:xfrm>
            <a:off x="533400" y="1600200"/>
            <a:ext cx="4764088" cy="4800600"/>
          </a:xfrm>
          <a:prstGeom prst="rect">
            <a:avLst/>
          </a:prstGeom>
          <a:noFill/>
          <a:ln w="57150">
            <a:solidFill>
              <a:srgbClr val="CC0000"/>
            </a:solidFill>
            <a:miter lim="800000"/>
            <a:headEnd/>
            <a:tailEnd/>
          </a:ln>
        </p:spPr>
      </p:pic>
      <p:sp>
        <p:nvSpPr>
          <p:cNvPr id="41991" name="Text Box 7"/>
          <p:cNvSpPr txBox="1">
            <a:spLocks noChangeArrowheads="1"/>
          </p:cNvSpPr>
          <p:nvPr/>
        </p:nvSpPr>
        <p:spPr bwMode="auto">
          <a:xfrm>
            <a:off x="5638800" y="1752600"/>
            <a:ext cx="3200400" cy="4629150"/>
          </a:xfrm>
          <a:prstGeom prst="rect">
            <a:avLst/>
          </a:prstGeom>
          <a:noFill/>
          <a:ln w="9525">
            <a:noFill/>
            <a:miter lim="800000"/>
            <a:headEnd/>
            <a:tailEnd/>
          </a:ln>
          <a:effectLst/>
        </p:spPr>
        <p:txBody>
          <a:bodyPr>
            <a:spAutoFit/>
          </a:bodyPr>
          <a:lstStyle/>
          <a:p>
            <a:pPr>
              <a:spcBef>
                <a:spcPct val="50000"/>
              </a:spcBef>
              <a:buFontTx/>
              <a:buChar char="•"/>
            </a:pPr>
            <a:r>
              <a:rPr lang="en-US" b="0">
                <a:solidFill>
                  <a:schemeClr val="bg1"/>
                </a:solidFill>
                <a:latin typeface="Arial" pitchFamily="34" charset="0"/>
              </a:rPr>
              <a:t>December 7, at 7:53 AM</a:t>
            </a:r>
          </a:p>
          <a:p>
            <a:pPr>
              <a:spcBef>
                <a:spcPct val="50000"/>
              </a:spcBef>
              <a:buFontTx/>
              <a:buChar char="•"/>
            </a:pPr>
            <a:r>
              <a:rPr lang="en-US" b="0">
                <a:solidFill>
                  <a:schemeClr val="bg1"/>
                </a:solidFill>
                <a:latin typeface="Arial" pitchFamily="34" charset="0"/>
              </a:rPr>
              <a:t> 351 Japanese aircraft attacked “Battleship Row” at Ford Island</a:t>
            </a:r>
          </a:p>
          <a:p>
            <a:pPr>
              <a:spcBef>
                <a:spcPct val="50000"/>
              </a:spcBef>
              <a:buFontTx/>
              <a:buChar char="•"/>
            </a:pPr>
            <a:r>
              <a:rPr lang="en-US" b="0">
                <a:solidFill>
                  <a:schemeClr val="bg1"/>
                </a:solidFill>
                <a:latin typeface="Arial" pitchFamily="34" charset="0"/>
              </a:rPr>
              <a:t>Lasted less than 2 hours</a:t>
            </a:r>
          </a:p>
          <a:p>
            <a:pPr>
              <a:spcBef>
                <a:spcPct val="50000"/>
              </a:spcBef>
              <a:buFontTx/>
              <a:buChar char="•"/>
            </a:pPr>
            <a:r>
              <a:rPr lang="en-US" b="0">
                <a:solidFill>
                  <a:schemeClr val="bg1"/>
                </a:solidFill>
                <a:latin typeface="Arial" pitchFamily="34" charset="0"/>
              </a:rPr>
              <a:t> American losses:</a:t>
            </a:r>
          </a:p>
          <a:p>
            <a:pPr lvl="1">
              <a:spcBef>
                <a:spcPct val="50000"/>
              </a:spcBef>
              <a:buFontTx/>
              <a:buChar char="•"/>
            </a:pPr>
            <a:r>
              <a:rPr lang="en-US" b="0">
                <a:solidFill>
                  <a:schemeClr val="bg1"/>
                </a:solidFill>
                <a:latin typeface="Arial" pitchFamily="34" charset="0"/>
              </a:rPr>
              <a:t>8 battleships</a:t>
            </a:r>
          </a:p>
          <a:p>
            <a:pPr lvl="1">
              <a:spcBef>
                <a:spcPct val="50000"/>
              </a:spcBef>
              <a:buFontTx/>
              <a:buChar char="•"/>
            </a:pPr>
            <a:r>
              <a:rPr lang="en-US" b="0">
                <a:solidFill>
                  <a:schemeClr val="bg1"/>
                </a:solidFill>
                <a:latin typeface="Arial" pitchFamily="34" charset="0"/>
              </a:rPr>
              <a:t>11 lesser class warships</a:t>
            </a:r>
          </a:p>
          <a:p>
            <a:pPr lvl="1">
              <a:spcBef>
                <a:spcPct val="50000"/>
              </a:spcBef>
              <a:buFontTx/>
              <a:buChar char="•"/>
            </a:pPr>
            <a:r>
              <a:rPr lang="en-US" b="0">
                <a:solidFill>
                  <a:schemeClr val="bg1"/>
                </a:solidFill>
                <a:latin typeface="Arial" pitchFamily="34" charset="0"/>
              </a:rPr>
              <a:t> 2,403 people killed</a:t>
            </a:r>
          </a:p>
          <a:p>
            <a:pPr lvl="1">
              <a:spcBef>
                <a:spcPct val="50000"/>
              </a:spcBef>
              <a:buFontTx/>
              <a:buChar char="•"/>
            </a:pPr>
            <a:r>
              <a:rPr lang="en-US" b="0">
                <a:solidFill>
                  <a:schemeClr val="bg1"/>
                </a:solidFill>
                <a:latin typeface="Arial" pitchFamily="34" charset="0"/>
              </a:rPr>
              <a:t> 70% of planes (188) at Hickam (B-17’s), Wheeler (P-40’s), &amp; Bellows Fields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5955" name="Picture 3" descr="E:\My Pictures\WWII\pearl 2.jpg"/>
          <p:cNvPicPr>
            <a:picLocks noChangeAspect="1" noChangeArrowheads="1"/>
          </p:cNvPicPr>
          <p:nvPr/>
        </p:nvPicPr>
        <p:blipFill>
          <a:blip r:embed="rId3" cstate="print"/>
          <a:srcRect/>
          <a:stretch>
            <a:fillRect/>
          </a:stretch>
        </p:blipFill>
        <p:spPr bwMode="auto">
          <a:xfrm>
            <a:off x="228600" y="152400"/>
            <a:ext cx="5486400" cy="4040188"/>
          </a:xfrm>
          <a:prstGeom prst="rect">
            <a:avLst/>
          </a:prstGeom>
          <a:noFill/>
          <a:ln w="57150">
            <a:solidFill>
              <a:srgbClr val="CC0000"/>
            </a:solidFill>
            <a:miter lim="800000"/>
            <a:headEnd/>
            <a:tailEnd/>
          </a:ln>
        </p:spPr>
      </p:pic>
      <p:pic>
        <p:nvPicPr>
          <p:cNvPr id="125956" name="Picture 4" descr="E:\My Pictures\WWII\pearl 4.jpg"/>
          <p:cNvPicPr>
            <a:picLocks noChangeAspect="1" noChangeArrowheads="1"/>
          </p:cNvPicPr>
          <p:nvPr/>
        </p:nvPicPr>
        <p:blipFill>
          <a:blip r:embed="rId4" cstate="print"/>
          <a:srcRect/>
          <a:stretch>
            <a:fillRect/>
          </a:stretch>
        </p:blipFill>
        <p:spPr bwMode="auto">
          <a:xfrm>
            <a:off x="5791200" y="152400"/>
            <a:ext cx="3048000" cy="4038600"/>
          </a:xfrm>
          <a:prstGeom prst="rect">
            <a:avLst/>
          </a:prstGeom>
          <a:noFill/>
          <a:ln w="76200">
            <a:solidFill>
              <a:srgbClr val="CC0000"/>
            </a:solidFill>
            <a:miter lim="800000"/>
            <a:headEnd/>
            <a:tailEnd/>
          </a:ln>
        </p:spPr>
      </p:pic>
      <p:pic>
        <p:nvPicPr>
          <p:cNvPr id="125961" name="Picture 9" descr="E:\My Pictures\WWII\pearl 5.jpg"/>
          <p:cNvPicPr>
            <a:picLocks noChangeAspect="1" noChangeArrowheads="1"/>
          </p:cNvPicPr>
          <p:nvPr/>
        </p:nvPicPr>
        <p:blipFill>
          <a:blip r:embed="rId5" cstate="print"/>
          <a:srcRect/>
          <a:stretch>
            <a:fillRect/>
          </a:stretch>
        </p:blipFill>
        <p:spPr bwMode="auto">
          <a:xfrm>
            <a:off x="228600" y="4278313"/>
            <a:ext cx="3048000" cy="2408237"/>
          </a:xfrm>
          <a:prstGeom prst="rect">
            <a:avLst/>
          </a:prstGeom>
          <a:noFill/>
          <a:ln w="38100">
            <a:solidFill>
              <a:srgbClr val="CC0000"/>
            </a:solidFill>
            <a:miter lim="800000"/>
            <a:headEnd/>
            <a:tailEnd/>
          </a:ln>
        </p:spPr>
      </p:pic>
      <p:pic>
        <p:nvPicPr>
          <p:cNvPr id="125962" name="Picture 10" descr="E:\My Pictures\WWII\zero.bmp"/>
          <p:cNvPicPr>
            <a:picLocks noChangeAspect="1" noChangeArrowheads="1"/>
          </p:cNvPicPr>
          <p:nvPr/>
        </p:nvPicPr>
        <p:blipFill>
          <a:blip r:embed="rId6" cstate="print"/>
          <a:srcRect/>
          <a:stretch>
            <a:fillRect/>
          </a:stretch>
        </p:blipFill>
        <p:spPr bwMode="auto">
          <a:xfrm>
            <a:off x="3352800" y="4294188"/>
            <a:ext cx="2743200" cy="2411412"/>
          </a:xfrm>
          <a:prstGeom prst="rect">
            <a:avLst/>
          </a:prstGeom>
          <a:noFill/>
          <a:ln w="38100">
            <a:solidFill>
              <a:srgbClr val="CC0000"/>
            </a:solidFill>
            <a:miter lim="800000"/>
            <a:headEnd/>
            <a:tailEnd/>
          </a:ln>
        </p:spPr>
      </p:pic>
      <p:pic>
        <p:nvPicPr>
          <p:cNvPr id="125963" name="Picture 11" descr="E:\My Pictures\WWII\kate from akagi.jpg"/>
          <p:cNvPicPr>
            <a:picLocks noChangeAspect="1" noChangeArrowheads="1"/>
          </p:cNvPicPr>
          <p:nvPr/>
        </p:nvPicPr>
        <p:blipFill>
          <a:blip r:embed="rId7" cstate="print"/>
          <a:srcRect/>
          <a:stretch>
            <a:fillRect/>
          </a:stretch>
        </p:blipFill>
        <p:spPr bwMode="auto">
          <a:xfrm>
            <a:off x="6172200" y="4314825"/>
            <a:ext cx="2971800" cy="2389188"/>
          </a:xfrm>
          <a:prstGeom prst="rect">
            <a:avLst/>
          </a:prstGeom>
          <a:noFill/>
          <a:ln w="38100">
            <a:solidFill>
              <a:srgbClr val="CC0000"/>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3907" name="Picture 3" descr="E:\My Pictures\WWII\airplane pearl.jpg"/>
          <p:cNvPicPr>
            <a:picLocks noChangeAspect="1" noChangeArrowheads="1"/>
          </p:cNvPicPr>
          <p:nvPr/>
        </p:nvPicPr>
        <p:blipFill>
          <a:blip r:embed="rId3" cstate="print"/>
          <a:srcRect/>
          <a:stretch>
            <a:fillRect/>
          </a:stretch>
        </p:blipFill>
        <p:spPr bwMode="auto">
          <a:xfrm>
            <a:off x="0" y="228600"/>
            <a:ext cx="3810000" cy="3097213"/>
          </a:xfrm>
          <a:prstGeom prst="rect">
            <a:avLst/>
          </a:prstGeom>
          <a:noFill/>
          <a:ln w="57150">
            <a:solidFill>
              <a:srgbClr val="CC0000"/>
            </a:solidFill>
            <a:miter lim="800000"/>
            <a:headEnd/>
            <a:tailEnd/>
          </a:ln>
        </p:spPr>
      </p:pic>
      <p:pic>
        <p:nvPicPr>
          <p:cNvPr id="123909" name="Picture 5" descr="E:\My Pictures\WWII\newspaper.bmp"/>
          <p:cNvPicPr>
            <a:picLocks noChangeAspect="1" noChangeArrowheads="1"/>
          </p:cNvPicPr>
          <p:nvPr/>
        </p:nvPicPr>
        <p:blipFill>
          <a:blip r:embed="rId4" cstate="print"/>
          <a:srcRect/>
          <a:stretch>
            <a:fillRect/>
          </a:stretch>
        </p:blipFill>
        <p:spPr bwMode="auto">
          <a:xfrm>
            <a:off x="3886200" y="0"/>
            <a:ext cx="5086350" cy="6705600"/>
          </a:xfrm>
          <a:prstGeom prst="rect">
            <a:avLst/>
          </a:prstGeom>
          <a:noFill/>
          <a:ln w="76200">
            <a:solidFill>
              <a:srgbClr val="CC0000"/>
            </a:solidFill>
            <a:miter lim="800000"/>
            <a:headEnd/>
            <a:tailEnd/>
          </a:ln>
        </p:spPr>
      </p:pic>
      <p:pic>
        <p:nvPicPr>
          <p:cNvPr id="123910" name="Picture 6" descr="E:\My Pictures\WWII\uss shaw.bmp"/>
          <p:cNvPicPr>
            <a:picLocks noChangeAspect="1" noChangeArrowheads="1"/>
          </p:cNvPicPr>
          <p:nvPr/>
        </p:nvPicPr>
        <p:blipFill>
          <a:blip r:embed="rId5" cstate="print"/>
          <a:srcRect/>
          <a:stretch>
            <a:fillRect/>
          </a:stretch>
        </p:blipFill>
        <p:spPr bwMode="auto">
          <a:xfrm>
            <a:off x="0" y="3505200"/>
            <a:ext cx="3810000" cy="2989263"/>
          </a:xfrm>
          <a:prstGeom prst="rect">
            <a:avLst/>
          </a:prstGeom>
          <a:noFill/>
          <a:ln w="57150">
            <a:solidFill>
              <a:srgbClr val="CC0000"/>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6978" name="Picture 2" descr="E:\My Pictures\WWII\uss arizona.jpg"/>
          <p:cNvPicPr>
            <a:picLocks noChangeAspect="1" noChangeArrowheads="1"/>
          </p:cNvPicPr>
          <p:nvPr/>
        </p:nvPicPr>
        <p:blipFill>
          <a:blip r:embed="rId3" cstate="print"/>
          <a:srcRect/>
          <a:stretch>
            <a:fillRect/>
          </a:stretch>
        </p:blipFill>
        <p:spPr bwMode="auto">
          <a:xfrm>
            <a:off x="228600" y="3733800"/>
            <a:ext cx="3524250" cy="2833688"/>
          </a:xfrm>
          <a:prstGeom prst="rect">
            <a:avLst/>
          </a:prstGeom>
          <a:noFill/>
          <a:ln w="38100">
            <a:solidFill>
              <a:srgbClr val="FF9900"/>
            </a:solidFill>
            <a:miter lim="800000"/>
            <a:headEnd/>
            <a:tailEnd/>
          </a:ln>
        </p:spPr>
      </p:pic>
      <p:pic>
        <p:nvPicPr>
          <p:cNvPr id="126979" name="Picture 3" descr="E:\My Pictures\WWII\pearl oil fires.jpg"/>
          <p:cNvPicPr>
            <a:picLocks noChangeAspect="1" noChangeArrowheads="1"/>
          </p:cNvPicPr>
          <p:nvPr/>
        </p:nvPicPr>
        <p:blipFill>
          <a:blip r:embed="rId4" cstate="print"/>
          <a:srcRect/>
          <a:stretch>
            <a:fillRect/>
          </a:stretch>
        </p:blipFill>
        <p:spPr bwMode="auto">
          <a:xfrm>
            <a:off x="4191000" y="3290888"/>
            <a:ext cx="4362450" cy="3567112"/>
          </a:xfrm>
          <a:prstGeom prst="rect">
            <a:avLst/>
          </a:prstGeom>
          <a:noFill/>
          <a:ln w="38100">
            <a:solidFill>
              <a:srgbClr val="FF9900"/>
            </a:solidFill>
            <a:miter lim="800000"/>
            <a:headEnd/>
            <a:tailEnd/>
          </a:ln>
        </p:spPr>
      </p:pic>
      <p:pic>
        <p:nvPicPr>
          <p:cNvPr id="126980" name="Picture 4" descr="E:\My Pictures\WWII\pearl 1.jpg"/>
          <p:cNvPicPr>
            <a:picLocks noChangeAspect="1" noChangeArrowheads="1"/>
          </p:cNvPicPr>
          <p:nvPr/>
        </p:nvPicPr>
        <p:blipFill>
          <a:blip r:embed="rId5" cstate="print"/>
          <a:srcRect/>
          <a:stretch>
            <a:fillRect/>
          </a:stretch>
        </p:blipFill>
        <p:spPr bwMode="auto">
          <a:xfrm>
            <a:off x="152400" y="260350"/>
            <a:ext cx="3695700" cy="2919413"/>
          </a:xfrm>
          <a:prstGeom prst="rect">
            <a:avLst/>
          </a:prstGeom>
          <a:noFill/>
          <a:ln w="38100">
            <a:solidFill>
              <a:srgbClr val="FF9900"/>
            </a:solidFill>
            <a:miter lim="800000"/>
            <a:headEnd/>
            <a:tailEnd/>
          </a:ln>
        </p:spPr>
      </p:pic>
      <p:pic>
        <p:nvPicPr>
          <p:cNvPr id="126981" name="Picture 5" descr="E:\My Pictures\WWII\pearl 6.jpg"/>
          <p:cNvPicPr>
            <a:picLocks noChangeAspect="1" noChangeArrowheads="1"/>
          </p:cNvPicPr>
          <p:nvPr/>
        </p:nvPicPr>
        <p:blipFill>
          <a:blip r:embed="rId6" cstate="print"/>
          <a:srcRect/>
          <a:stretch>
            <a:fillRect/>
          </a:stretch>
        </p:blipFill>
        <p:spPr bwMode="auto">
          <a:xfrm>
            <a:off x="4648200" y="381000"/>
            <a:ext cx="3352800" cy="2763838"/>
          </a:xfrm>
          <a:prstGeom prst="rect">
            <a:avLst/>
          </a:prstGeom>
          <a:noFill/>
          <a:ln w="57150">
            <a:solidFill>
              <a:srgbClr val="FF99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6000" b="1">
                <a:solidFill>
                  <a:schemeClr val="bg1"/>
                </a:solidFill>
                <a:latin typeface="Georgia" pitchFamily="18" charset="0"/>
              </a:rPr>
              <a:t>Philippines</a:t>
            </a:r>
          </a:p>
        </p:txBody>
      </p:sp>
      <p:sp>
        <p:nvSpPr>
          <p:cNvPr id="43014" name="Rectangle 6"/>
          <p:cNvSpPr>
            <a:spLocks noGrp="1" noChangeArrowheads="1"/>
          </p:cNvSpPr>
          <p:nvPr>
            <p:ph type="body" idx="1"/>
          </p:nvPr>
        </p:nvSpPr>
        <p:spPr>
          <a:xfrm>
            <a:off x="533400" y="1371600"/>
            <a:ext cx="8229600" cy="4525963"/>
          </a:xfrm>
        </p:spPr>
        <p:txBody>
          <a:bodyPr/>
          <a:lstStyle/>
          <a:p>
            <a:r>
              <a:rPr lang="en-US" sz="2400" b="1">
                <a:solidFill>
                  <a:schemeClr val="bg1"/>
                </a:solidFill>
              </a:rPr>
              <a:t>Attacked 10 hrs. after Pearl Harbor</a:t>
            </a:r>
          </a:p>
          <a:p>
            <a:r>
              <a:rPr lang="en-US" sz="2400" b="1">
                <a:solidFill>
                  <a:schemeClr val="bg1"/>
                </a:solidFill>
              </a:rPr>
              <a:t>Gen. McArthur withdrew</a:t>
            </a:r>
          </a:p>
          <a:p>
            <a:r>
              <a:rPr lang="en-US" sz="2400" b="1">
                <a:solidFill>
                  <a:schemeClr val="bg1"/>
                </a:solidFill>
              </a:rPr>
              <a:t>Japanese occupation lasted 3 yrs. With 1 million Filipino casualties</a:t>
            </a:r>
          </a:p>
          <a:p>
            <a:r>
              <a:rPr lang="en-US" sz="2400" b="1">
                <a:solidFill>
                  <a:schemeClr val="bg1"/>
                </a:solidFill>
              </a:rPr>
              <a:t>Bataan Death March (10,000+ Br., Amer. died)</a:t>
            </a:r>
          </a:p>
        </p:txBody>
      </p:sp>
      <p:pic>
        <p:nvPicPr>
          <p:cNvPr id="43016" name="Picture 8" descr="E:\My Pictures\WWII\bataan 2.jpg"/>
          <p:cNvPicPr>
            <a:picLocks noChangeAspect="1" noChangeArrowheads="1"/>
          </p:cNvPicPr>
          <p:nvPr/>
        </p:nvPicPr>
        <p:blipFill>
          <a:blip r:embed="rId3" cstate="print"/>
          <a:srcRect/>
          <a:stretch>
            <a:fillRect/>
          </a:stretch>
        </p:blipFill>
        <p:spPr bwMode="auto">
          <a:xfrm>
            <a:off x="2819400" y="3886200"/>
            <a:ext cx="3657600" cy="2509838"/>
          </a:xfrm>
          <a:prstGeom prst="rect">
            <a:avLst/>
          </a:prstGeom>
          <a:noFill/>
          <a:ln w="57150">
            <a:solidFill>
              <a:srgbClr val="800080"/>
            </a:solidFill>
            <a:miter lim="800000"/>
            <a:headEnd/>
            <a:tailEnd/>
          </a:ln>
        </p:spPr>
      </p:pic>
      <p:pic>
        <p:nvPicPr>
          <p:cNvPr id="43017" name="Picture 9" descr="E:\My Pictures\WWII\beheading.jpg"/>
          <p:cNvPicPr>
            <a:picLocks noChangeAspect="1" noChangeArrowheads="1"/>
          </p:cNvPicPr>
          <p:nvPr/>
        </p:nvPicPr>
        <p:blipFill>
          <a:blip r:embed="rId4" cstate="print"/>
          <a:srcRect/>
          <a:stretch>
            <a:fillRect/>
          </a:stretch>
        </p:blipFill>
        <p:spPr bwMode="auto">
          <a:xfrm>
            <a:off x="6705600" y="3581400"/>
            <a:ext cx="2286000" cy="2903538"/>
          </a:xfrm>
          <a:prstGeom prst="rect">
            <a:avLst/>
          </a:prstGeom>
          <a:noFill/>
          <a:ln w="38100">
            <a:solidFill>
              <a:srgbClr val="993366"/>
            </a:solidFill>
            <a:miter lim="800000"/>
            <a:headEnd/>
            <a:tailEnd/>
          </a:ln>
        </p:spPr>
      </p:pic>
      <p:pic>
        <p:nvPicPr>
          <p:cNvPr id="43018" name="Picture 10" descr="E:\My Pictures\WWII\deathm1.jpg"/>
          <p:cNvPicPr>
            <a:picLocks noChangeAspect="1" noChangeArrowheads="1"/>
          </p:cNvPicPr>
          <p:nvPr/>
        </p:nvPicPr>
        <p:blipFill>
          <a:blip r:embed="rId5" cstate="print"/>
          <a:srcRect/>
          <a:stretch>
            <a:fillRect/>
          </a:stretch>
        </p:blipFill>
        <p:spPr bwMode="auto">
          <a:xfrm>
            <a:off x="304800" y="3733800"/>
            <a:ext cx="2217738" cy="2938463"/>
          </a:xfrm>
          <a:prstGeom prst="rect">
            <a:avLst/>
          </a:prstGeom>
          <a:noFill/>
          <a:ln w="57150">
            <a:solidFill>
              <a:srgbClr val="993366"/>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bg1"/>
                </a:solidFill>
                <a:latin typeface="Georgia" pitchFamily="18" charset="0"/>
              </a:rPr>
              <a:t>U.S. Isolationism</a:t>
            </a:r>
          </a:p>
        </p:txBody>
      </p:sp>
      <p:sp>
        <p:nvSpPr>
          <p:cNvPr id="38915" name="Rectangle 3"/>
          <p:cNvSpPr>
            <a:spLocks noGrp="1" noChangeArrowheads="1"/>
          </p:cNvSpPr>
          <p:nvPr>
            <p:ph type="body" idx="1"/>
          </p:nvPr>
        </p:nvSpPr>
        <p:spPr>
          <a:xfrm>
            <a:off x="0" y="1417638"/>
            <a:ext cx="9067800" cy="4876800"/>
          </a:xfrm>
        </p:spPr>
        <p:txBody>
          <a:bodyPr/>
          <a:lstStyle/>
          <a:p>
            <a:pPr>
              <a:lnSpc>
                <a:spcPct val="90000"/>
              </a:lnSpc>
              <a:buFontTx/>
              <a:buNone/>
            </a:pPr>
            <a:r>
              <a:rPr lang="en-US" b="1" dirty="0">
                <a:solidFill>
                  <a:schemeClr val="bg1"/>
                </a:solidFill>
                <a:latin typeface="Georgia" pitchFamily="18" charset="0"/>
              </a:rPr>
              <a:t>   </a:t>
            </a:r>
            <a:r>
              <a:rPr lang="en-US" sz="3600" b="1" dirty="0" smtClean="0">
                <a:solidFill>
                  <a:srgbClr val="FF9900"/>
                </a:solidFill>
                <a:latin typeface="Georgia" pitchFamily="18" charset="0"/>
              </a:rPr>
              <a:t>Roosevelt’s Good Neighbor Policy with Latin America</a:t>
            </a:r>
            <a:endParaRPr lang="en-US" sz="3600" b="1" dirty="0">
              <a:solidFill>
                <a:srgbClr val="FF9900"/>
              </a:solidFill>
              <a:latin typeface="Georgia" pitchFamily="18" charset="0"/>
            </a:endParaRPr>
          </a:p>
          <a:p>
            <a:pPr marL="971550" lvl="1" indent="-514350">
              <a:lnSpc>
                <a:spcPct val="90000"/>
              </a:lnSpc>
              <a:buFontTx/>
              <a:buAutoNum type="arabicPeriod"/>
            </a:pPr>
            <a:r>
              <a:rPr lang="en-US" sz="3200" b="1" dirty="0" smtClean="0">
                <a:solidFill>
                  <a:schemeClr val="bg1"/>
                </a:solidFill>
                <a:latin typeface="Georgia" pitchFamily="18" charset="0"/>
              </a:rPr>
              <a:t>Couldn’t afford Dollar Diplomacy</a:t>
            </a:r>
          </a:p>
          <a:p>
            <a:pPr marL="971550" lvl="1" indent="-514350">
              <a:lnSpc>
                <a:spcPct val="90000"/>
              </a:lnSpc>
              <a:buFontTx/>
              <a:buAutoNum type="arabicPeriod"/>
            </a:pPr>
            <a:r>
              <a:rPr lang="en-US" sz="3200" b="1" dirty="0" smtClean="0">
                <a:solidFill>
                  <a:schemeClr val="bg1"/>
                </a:solidFill>
                <a:latin typeface="Georgia" pitchFamily="18" charset="0"/>
              </a:rPr>
              <a:t>Needed LA support vs. Fascism</a:t>
            </a:r>
            <a:r>
              <a:rPr lang="en-US" sz="3200" b="1" dirty="0">
                <a:solidFill>
                  <a:schemeClr val="bg1"/>
                </a:solidFill>
                <a:latin typeface="Georgia" pitchFamily="18" charset="0"/>
              </a:rPr>
              <a:t>	</a:t>
            </a:r>
          </a:p>
          <a:p>
            <a:pPr lvl="1">
              <a:lnSpc>
                <a:spcPct val="90000"/>
              </a:lnSpc>
            </a:pPr>
            <a:r>
              <a:rPr lang="en-US" sz="3200" b="1" dirty="0" smtClean="0">
                <a:solidFill>
                  <a:srgbClr val="FF9900"/>
                </a:solidFill>
                <a:latin typeface="Georgia" pitchFamily="18" charset="0"/>
              </a:rPr>
              <a:t>Pan American Conference </a:t>
            </a:r>
            <a:r>
              <a:rPr lang="en-US" sz="3200" b="1" dirty="0" smtClean="0">
                <a:solidFill>
                  <a:schemeClr val="bg1"/>
                </a:solidFill>
                <a:latin typeface="Georgia" pitchFamily="18" charset="0"/>
              </a:rPr>
              <a:t>(repudiated Monroe Doctrine=“work together”)</a:t>
            </a:r>
          </a:p>
          <a:p>
            <a:pPr lvl="1">
              <a:lnSpc>
                <a:spcPct val="90000"/>
              </a:lnSpc>
            </a:pPr>
            <a:r>
              <a:rPr lang="en-US" sz="3200" b="1" dirty="0" smtClean="0">
                <a:solidFill>
                  <a:schemeClr val="bg1"/>
                </a:solidFill>
                <a:latin typeface="Georgia" pitchFamily="18" charset="0"/>
              </a:rPr>
              <a:t>Nullified </a:t>
            </a:r>
            <a:r>
              <a:rPr lang="en-US" sz="3200" b="1" dirty="0" smtClean="0">
                <a:solidFill>
                  <a:srgbClr val="FF9900"/>
                </a:solidFill>
                <a:latin typeface="Georgia" pitchFamily="18" charset="0"/>
              </a:rPr>
              <a:t>Platt Amendment</a:t>
            </a:r>
          </a:p>
          <a:p>
            <a:pPr lvl="1">
              <a:lnSpc>
                <a:spcPct val="90000"/>
              </a:lnSpc>
            </a:pPr>
            <a:r>
              <a:rPr lang="en-US" sz="3200" b="1" dirty="0" smtClean="0">
                <a:solidFill>
                  <a:schemeClr val="bg1"/>
                </a:solidFill>
                <a:latin typeface="Georgia" pitchFamily="18" charset="0"/>
              </a:rPr>
              <a:t>Encouraged negotiation not intervention when </a:t>
            </a:r>
            <a:r>
              <a:rPr lang="en-US" sz="3200" b="1" dirty="0" smtClean="0">
                <a:solidFill>
                  <a:srgbClr val="FF9900"/>
                </a:solidFill>
                <a:latin typeface="Georgia" pitchFamily="18" charset="0"/>
              </a:rPr>
              <a:t>Mexico nationalized U.S. oil fields</a:t>
            </a:r>
          </a:p>
          <a:p>
            <a:pPr lvl="1">
              <a:lnSpc>
                <a:spcPct val="90000"/>
              </a:lnSpc>
            </a:pPr>
            <a:endParaRPr lang="en-US" sz="3200" b="1" dirty="0">
              <a:solidFill>
                <a:schemeClr val="bg1"/>
              </a:solidFill>
              <a:latin typeface="Georgia" pitchFamily="18" charset="0"/>
            </a:endParaRPr>
          </a:p>
        </p:txBody>
      </p:sp>
    </p:spTree>
    <p:extLst>
      <p:ext uri="{BB962C8B-B14F-4D97-AF65-F5344CB8AC3E}">
        <p14:creationId xmlns:p14="http://schemas.microsoft.com/office/powerpoint/2010/main" val="83811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a:solidFill>
                  <a:schemeClr val="bg1"/>
                </a:solidFill>
                <a:latin typeface="Georgia" pitchFamily="18" charset="0"/>
              </a:rPr>
              <a:t>U.S. Isolationism</a:t>
            </a:r>
          </a:p>
        </p:txBody>
      </p:sp>
      <p:sp>
        <p:nvSpPr>
          <p:cNvPr id="38915" name="Rectangle 3"/>
          <p:cNvSpPr>
            <a:spLocks noGrp="1" noChangeArrowheads="1"/>
          </p:cNvSpPr>
          <p:nvPr>
            <p:ph type="body" idx="1"/>
          </p:nvPr>
        </p:nvSpPr>
        <p:spPr>
          <a:xfrm>
            <a:off x="381000" y="1600200"/>
            <a:ext cx="8305800" cy="4876800"/>
          </a:xfrm>
        </p:spPr>
        <p:txBody>
          <a:bodyPr/>
          <a:lstStyle/>
          <a:p>
            <a:pPr lvl="1">
              <a:lnSpc>
                <a:spcPct val="90000"/>
              </a:lnSpc>
              <a:buFontTx/>
              <a:buNone/>
            </a:pPr>
            <a:r>
              <a:rPr lang="en-US" sz="4400" b="1" dirty="0" smtClean="0">
                <a:solidFill>
                  <a:srgbClr val="FF9900"/>
                </a:solidFill>
                <a:latin typeface="Georgia" pitchFamily="18" charset="0"/>
              </a:rPr>
              <a:t>Neutrality Acts</a:t>
            </a:r>
            <a:endParaRPr lang="en-US" sz="4000" dirty="0" smtClean="0">
              <a:solidFill>
                <a:srgbClr val="FF9900"/>
              </a:solidFill>
              <a:latin typeface="Georgia" pitchFamily="18" charset="0"/>
            </a:endParaRPr>
          </a:p>
          <a:p>
            <a:pPr lvl="1">
              <a:lnSpc>
                <a:spcPct val="90000"/>
              </a:lnSpc>
            </a:pPr>
            <a:r>
              <a:rPr lang="en-US" dirty="0" smtClean="0">
                <a:solidFill>
                  <a:srgbClr val="FF9900"/>
                </a:solidFill>
                <a:latin typeface="Georgia" pitchFamily="18" charset="0"/>
              </a:rPr>
              <a:t> </a:t>
            </a:r>
            <a:r>
              <a:rPr lang="en-US" sz="3600" dirty="0" smtClean="0">
                <a:solidFill>
                  <a:srgbClr val="FF9900"/>
                </a:solidFill>
                <a:latin typeface="Georgia" pitchFamily="18" charset="0"/>
              </a:rPr>
              <a:t>1935: </a:t>
            </a:r>
            <a:r>
              <a:rPr lang="en-US" sz="3600" dirty="0" smtClean="0">
                <a:solidFill>
                  <a:schemeClr val="bg1"/>
                </a:solidFill>
                <a:latin typeface="Georgia" pitchFamily="18" charset="0"/>
              </a:rPr>
              <a:t>prohibited all arms shipments + Amer. travel on belligerent ships</a:t>
            </a:r>
          </a:p>
          <a:p>
            <a:pPr lvl="1">
              <a:lnSpc>
                <a:spcPct val="90000"/>
              </a:lnSpc>
            </a:pPr>
            <a:r>
              <a:rPr lang="en-US" sz="3600" dirty="0">
                <a:solidFill>
                  <a:schemeClr val="bg1"/>
                </a:solidFill>
                <a:latin typeface="Georgia" pitchFamily="18" charset="0"/>
              </a:rPr>
              <a:t> </a:t>
            </a:r>
            <a:r>
              <a:rPr lang="en-US" sz="3600" dirty="0" smtClean="0">
                <a:solidFill>
                  <a:srgbClr val="FF9900"/>
                </a:solidFill>
                <a:latin typeface="Georgia" pitchFamily="18" charset="0"/>
              </a:rPr>
              <a:t>1936: </a:t>
            </a:r>
            <a:r>
              <a:rPr lang="en-US" sz="3600" dirty="0" smtClean="0">
                <a:solidFill>
                  <a:schemeClr val="bg1"/>
                </a:solidFill>
                <a:latin typeface="Georgia" pitchFamily="18" charset="0"/>
              </a:rPr>
              <a:t>forbade extension of loans to belligerents</a:t>
            </a:r>
          </a:p>
          <a:p>
            <a:pPr lvl="1">
              <a:lnSpc>
                <a:spcPct val="90000"/>
              </a:lnSpc>
            </a:pPr>
            <a:r>
              <a:rPr lang="en-US" sz="3600" dirty="0">
                <a:solidFill>
                  <a:srgbClr val="FF9900"/>
                </a:solidFill>
                <a:latin typeface="Georgia" pitchFamily="18" charset="0"/>
              </a:rPr>
              <a:t> </a:t>
            </a:r>
            <a:r>
              <a:rPr lang="en-US" sz="3600" dirty="0" smtClean="0">
                <a:solidFill>
                  <a:srgbClr val="FF9900"/>
                </a:solidFill>
                <a:latin typeface="Georgia" pitchFamily="18" charset="0"/>
              </a:rPr>
              <a:t>1937: </a:t>
            </a:r>
            <a:r>
              <a:rPr lang="en-US" sz="3600" dirty="0" smtClean="0">
                <a:solidFill>
                  <a:schemeClr val="bg1"/>
                </a:solidFill>
                <a:latin typeface="Georgia" pitchFamily="18" charset="0"/>
              </a:rPr>
              <a:t>forbade shipment of arms to opposing sides in Spanish Civil War</a:t>
            </a:r>
          </a:p>
          <a:p>
            <a:pPr lvl="1">
              <a:lnSpc>
                <a:spcPct val="90000"/>
              </a:lnSpc>
              <a:buFontTx/>
              <a:buNone/>
            </a:pPr>
            <a:r>
              <a:rPr lang="en-US" sz="3200" b="1" dirty="0" smtClean="0">
                <a:solidFill>
                  <a:schemeClr val="bg1"/>
                </a:solidFill>
                <a:latin typeface="Georgia" pitchFamily="18" charset="0"/>
              </a:rPr>
              <a:t>	</a:t>
            </a:r>
            <a:endParaRPr lang="en-US" sz="3200" b="1" dirty="0">
              <a:solidFill>
                <a:schemeClr val="bg1"/>
              </a:solidFill>
              <a:latin typeface="Georgia" pitchFamily="18" charset="0"/>
            </a:endParaRPr>
          </a:p>
        </p:txBody>
      </p:sp>
    </p:spTree>
    <p:extLst>
      <p:ext uri="{BB962C8B-B14F-4D97-AF65-F5344CB8AC3E}">
        <p14:creationId xmlns:p14="http://schemas.microsoft.com/office/powerpoint/2010/main" val="279518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5181600" cy="1143000"/>
          </a:xfrm>
        </p:spPr>
        <p:txBody>
          <a:bodyPr/>
          <a:lstStyle/>
          <a:p>
            <a:r>
              <a:rPr lang="en-US" b="1" dirty="0">
                <a:solidFill>
                  <a:schemeClr val="bg1"/>
                </a:solidFill>
                <a:latin typeface="Georgia" pitchFamily="18" charset="0"/>
              </a:rPr>
              <a:t>U.S. Isolationism</a:t>
            </a:r>
          </a:p>
        </p:txBody>
      </p:sp>
      <p:sp>
        <p:nvSpPr>
          <p:cNvPr id="38915" name="Rectangle 3"/>
          <p:cNvSpPr>
            <a:spLocks noGrp="1" noChangeArrowheads="1"/>
          </p:cNvSpPr>
          <p:nvPr>
            <p:ph type="body" idx="1"/>
          </p:nvPr>
        </p:nvSpPr>
        <p:spPr>
          <a:xfrm>
            <a:off x="530225" y="1333500"/>
            <a:ext cx="8301474" cy="4724927"/>
          </a:xfrm>
        </p:spPr>
        <p:txBody>
          <a:bodyPr/>
          <a:lstStyle/>
          <a:p>
            <a:pPr>
              <a:lnSpc>
                <a:spcPct val="90000"/>
              </a:lnSpc>
              <a:buFontTx/>
              <a:buNone/>
            </a:pPr>
            <a:r>
              <a:rPr lang="en-US" b="1" dirty="0">
                <a:solidFill>
                  <a:schemeClr val="bg1"/>
                </a:solidFill>
                <a:latin typeface="Georgia" pitchFamily="18" charset="0"/>
              </a:rPr>
              <a:t>   </a:t>
            </a:r>
            <a:r>
              <a:rPr lang="en-US" sz="4000" b="1" dirty="0" smtClean="0">
                <a:solidFill>
                  <a:srgbClr val="FF9900"/>
                </a:solidFill>
                <a:latin typeface="Georgia" pitchFamily="18" charset="0"/>
              </a:rPr>
              <a:t>America First Committee</a:t>
            </a:r>
          </a:p>
          <a:p>
            <a:pPr>
              <a:lnSpc>
                <a:spcPct val="90000"/>
              </a:lnSpc>
              <a:buFontTx/>
              <a:buNone/>
            </a:pPr>
            <a:endParaRPr lang="en-US" sz="4000" b="1" dirty="0">
              <a:solidFill>
                <a:srgbClr val="FF9900"/>
              </a:solidFill>
              <a:latin typeface="Georgia" pitchFamily="18" charset="0"/>
            </a:endParaRPr>
          </a:p>
          <a:p>
            <a:pPr lvl="1">
              <a:lnSpc>
                <a:spcPct val="90000"/>
              </a:lnSpc>
              <a:buFontTx/>
              <a:buNone/>
            </a:pPr>
            <a:r>
              <a:rPr lang="en-US" sz="3200" b="1" dirty="0">
                <a:solidFill>
                  <a:schemeClr val="bg1"/>
                </a:solidFill>
                <a:latin typeface="Georgia" pitchFamily="18" charset="0"/>
              </a:rPr>
              <a:t>	</a:t>
            </a:r>
          </a:p>
        </p:txBody>
      </p:sp>
      <p:pic>
        <p:nvPicPr>
          <p:cNvPr id="1026" name="Picture 2" descr="http://upload.wikimedia.org/wikipedia/en/4/48/America_First_Committ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
            <a:ext cx="1292225" cy="1292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 Charles Lindberg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042" y="1981201"/>
            <a:ext cx="253121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bert E Woo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981201"/>
            <a:ext cx="2286000" cy="34232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791200"/>
            <a:ext cx="2422053" cy="369332"/>
          </a:xfrm>
          <a:prstGeom prst="rect">
            <a:avLst/>
          </a:prstGeom>
          <a:noFill/>
        </p:spPr>
        <p:txBody>
          <a:bodyPr wrap="square" rtlCol="0">
            <a:spAutoFit/>
          </a:bodyPr>
          <a:lstStyle/>
          <a:p>
            <a:r>
              <a:rPr lang="en-US" dirty="0" smtClean="0">
                <a:solidFill>
                  <a:srgbClr val="FF9900"/>
                </a:solidFill>
              </a:rPr>
              <a:t>Charles Lindbergh</a:t>
            </a:r>
            <a:endParaRPr lang="en-US" dirty="0">
              <a:solidFill>
                <a:srgbClr val="FF9900"/>
              </a:solidFill>
            </a:endParaRPr>
          </a:p>
        </p:txBody>
      </p:sp>
      <p:sp>
        <p:nvSpPr>
          <p:cNvPr id="5" name="TextBox 4"/>
          <p:cNvSpPr txBox="1"/>
          <p:nvPr/>
        </p:nvSpPr>
        <p:spPr>
          <a:xfrm>
            <a:off x="3156543" y="5812613"/>
            <a:ext cx="2286000" cy="369332"/>
          </a:xfrm>
          <a:prstGeom prst="rect">
            <a:avLst/>
          </a:prstGeom>
          <a:noFill/>
        </p:spPr>
        <p:txBody>
          <a:bodyPr wrap="square" rtlCol="0">
            <a:spAutoFit/>
          </a:bodyPr>
          <a:lstStyle/>
          <a:p>
            <a:r>
              <a:rPr lang="en-US" dirty="0" smtClean="0">
                <a:solidFill>
                  <a:srgbClr val="FF9900"/>
                </a:solidFill>
              </a:rPr>
              <a:t>Robert E. Wood</a:t>
            </a:r>
            <a:endParaRPr lang="en-US" dirty="0">
              <a:solidFill>
                <a:srgbClr val="FF9900"/>
              </a:solidFill>
            </a:endParaRPr>
          </a:p>
        </p:txBody>
      </p:sp>
      <p:pic>
        <p:nvPicPr>
          <p:cNvPr id="1032" name="Picture 8" descr="Ford, arms folded, in front of a United States flag and the Presidential se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80563" y="1981201"/>
            <a:ext cx="2320437" cy="3404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27712" y="5840784"/>
            <a:ext cx="2362200" cy="369332"/>
          </a:xfrm>
          <a:prstGeom prst="rect">
            <a:avLst/>
          </a:prstGeom>
          <a:noFill/>
        </p:spPr>
        <p:txBody>
          <a:bodyPr wrap="square" rtlCol="0">
            <a:spAutoFit/>
          </a:bodyPr>
          <a:lstStyle/>
          <a:p>
            <a:r>
              <a:rPr lang="en-US" dirty="0" smtClean="0">
                <a:solidFill>
                  <a:srgbClr val="FF9900"/>
                </a:solidFill>
              </a:rPr>
              <a:t>Gerald R. Ford</a:t>
            </a:r>
            <a:endParaRPr lang="en-US" dirty="0">
              <a:solidFill>
                <a:srgbClr val="FF9900"/>
              </a:solidFill>
            </a:endParaRPr>
          </a:p>
        </p:txBody>
      </p:sp>
    </p:spTree>
    <p:extLst>
      <p:ext uri="{BB962C8B-B14F-4D97-AF65-F5344CB8AC3E}">
        <p14:creationId xmlns:p14="http://schemas.microsoft.com/office/powerpoint/2010/main" val="3526831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1028" descr="1942world"/>
          <p:cNvPicPr>
            <a:picLocks noChangeAspect="1" noChangeArrowheads="1"/>
          </p:cNvPicPr>
          <p:nvPr/>
        </p:nvPicPr>
        <p:blipFill>
          <a:blip r:embed="rId3" cstate="print">
            <a:lum bright="70000" contrast="-70000"/>
          </a:blip>
          <a:srcRect/>
          <a:stretch>
            <a:fillRect/>
          </a:stretch>
        </p:blipFill>
        <p:spPr bwMode="auto">
          <a:xfrm>
            <a:off x="0" y="0"/>
            <a:ext cx="9144000" cy="8001000"/>
          </a:xfrm>
          <a:prstGeom prst="rect">
            <a:avLst/>
          </a:prstGeom>
          <a:noFill/>
        </p:spPr>
      </p:pic>
      <p:sp>
        <p:nvSpPr>
          <p:cNvPr id="32773" name="Rectangle 1029"/>
          <p:cNvSpPr>
            <a:spLocks noChangeArrowheads="1"/>
          </p:cNvSpPr>
          <p:nvPr/>
        </p:nvSpPr>
        <p:spPr bwMode="auto">
          <a:xfrm>
            <a:off x="2438400" y="274638"/>
            <a:ext cx="3733800" cy="715962"/>
          </a:xfrm>
          <a:prstGeom prst="rect">
            <a:avLst/>
          </a:prstGeom>
          <a:solidFill>
            <a:srgbClr val="008080"/>
          </a:solidFill>
          <a:ln w="57150">
            <a:solidFill>
              <a:schemeClr val="tx1"/>
            </a:solidFill>
            <a:miter lim="800000"/>
            <a:headEnd/>
            <a:tailEnd/>
          </a:ln>
          <a:effectLst/>
        </p:spPr>
        <p:txBody>
          <a:bodyPr anchor="ctr"/>
          <a:lstStyle/>
          <a:p>
            <a:pPr algn="ctr"/>
            <a:r>
              <a:rPr lang="en-US" sz="4400">
                <a:solidFill>
                  <a:schemeClr val="tx2"/>
                </a:solidFill>
                <a:latin typeface="Old English Text MT" pitchFamily="66" charset="0"/>
              </a:rPr>
              <a:t>Origins</a:t>
            </a:r>
          </a:p>
        </p:txBody>
      </p:sp>
      <p:sp>
        <p:nvSpPr>
          <p:cNvPr id="32774" name="Rectangle 1030"/>
          <p:cNvSpPr>
            <a:spLocks noChangeArrowheads="1"/>
          </p:cNvSpPr>
          <p:nvPr/>
        </p:nvSpPr>
        <p:spPr bwMode="auto">
          <a:xfrm>
            <a:off x="381000" y="1143000"/>
            <a:ext cx="8305800" cy="52578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a:latin typeface="Arial" pitchFamily="34" charset="0"/>
              </a:rPr>
              <a:t>German resentment of Treaty of Versailles</a:t>
            </a:r>
          </a:p>
          <a:p>
            <a:pPr marL="1143000" lvl="2" indent="-228600">
              <a:lnSpc>
                <a:spcPct val="90000"/>
              </a:lnSpc>
              <a:spcBef>
                <a:spcPct val="20000"/>
              </a:spcBef>
              <a:buFontTx/>
              <a:buChar char="•"/>
            </a:pPr>
            <a:r>
              <a:rPr lang="en-US" sz="2400">
                <a:latin typeface="Arial" pitchFamily="34" charset="0"/>
              </a:rPr>
              <a:t>$33 billion in reparations, lost of Alsace-Lorraine +Rhineland, assumption of war guilt, demilitarization</a:t>
            </a:r>
          </a:p>
          <a:p>
            <a:pPr marL="342900" indent="-342900">
              <a:lnSpc>
                <a:spcPct val="90000"/>
              </a:lnSpc>
              <a:spcBef>
                <a:spcPct val="20000"/>
              </a:spcBef>
              <a:buFontTx/>
              <a:buChar char="•"/>
            </a:pPr>
            <a:r>
              <a:rPr lang="en-US" sz="3200">
                <a:latin typeface="Arial" pitchFamily="34" charset="0"/>
              </a:rPr>
              <a:t>Failure of peace process</a:t>
            </a:r>
          </a:p>
          <a:p>
            <a:pPr marL="1143000" lvl="2" indent="-228600">
              <a:lnSpc>
                <a:spcPct val="90000"/>
              </a:lnSpc>
              <a:spcBef>
                <a:spcPct val="20000"/>
              </a:spcBef>
              <a:buFontTx/>
              <a:buChar char="•"/>
            </a:pPr>
            <a:r>
              <a:rPr lang="en-US" sz="2400">
                <a:latin typeface="Arial" pitchFamily="34" charset="0"/>
              </a:rPr>
              <a:t>League of Nations, (1925) Kellogg-Briand Pact</a:t>
            </a:r>
          </a:p>
          <a:p>
            <a:pPr marL="342900" indent="-342900">
              <a:lnSpc>
                <a:spcPct val="90000"/>
              </a:lnSpc>
              <a:spcBef>
                <a:spcPct val="20000"/>
              </a:spcBef>
              <a:buFontTx/>
              <a:buChar char="•"/>
            </a:pPr>
            <a:r>
              <a:rPr lang="en-US" sz="3200">
                <a:latin typeface="Arial" pitchFamily="34" charset="0"/>
              </a:rPr>
              <a:t>Japanese aggression in Asia</a:t>
            </a:r>
          </a:p>
          <a:p>
            <a:pPr marL="342900" indent="-342900">
              <a:lnSpc>
                <a:spcPct val="90000"/>
              </a:lnSpc>
              <a:spcBef>
                <a:spcPct val="20000"/>
              </a:spcBef>
              <a:buFontTx/>
              <a:buChar char="•"/>
            </a:pPr>
            <a:r>
              <a:rPr lang="en-US" sz="3200">
                <a:latin typeface="Arial" pitchFamily="34" charset="0"/>
              </a:rPr>
              <a:t>Italians in Ethiopia</a:t>
            </a:r>
          </a:p>
          <a:p>
            <a:pPr marL="342900" indent="-342900">
              <a:lnSpc>
                <a:spcPct val="90000"/>
              </a:lnSpc>
              <a:spcBef>
                <a:spcPct val="20000"/>
              </a:spcBef>
              <a:buFontTx/>
              <a:buChar char="•"/>
            </a:pPr>
            <a:r>
              <a:rPr lang="en-US" sz="3200">
                <a:latin typeface="Arial" pitchFamily="34" charset="0"/>
              </a:rPr>
              <a:t>Spanish Civil War</a:t>
            </a:r>
          </a:p>
          <a:p>
            <a:pPr marL="342900" indent="-342900">
              <a:lnSpc>
                <a:spcPct val="90000"/>
              </a:lnSpc>
              <a:spcBef>
                <a:spcPct val="20000"/>
              </a:spcBef>
              <a:buFontTx/>
              <a:buChar char="•"/>
            </a:pPr>
            <a:r>
              <a:rPr lang="en-US" sz="3200">
                <a:latin typeface="Arial" pitchFamily="34" charset="0"/>
              </a:rPr>
              <a:t>German aggression in Europe</a:t>
            </a:r>
          </a:p>
          <a:p>
            <a:pPr marL="1143000" lvl="2" indent="-228600">
              <a:lnSpc>
                <a:spcPct val="90000"/>
              </a:lnSpc>
              <a:spcBef>
                <a:spcPct val="20000"/>
              </a:spcBef>
              <a:buFontTx/>
              <a:buChar char="•"/>
            </a:pPr>
            <a:r>
              <a:rPr lang="en-US" sz="2400">
                <a:latin typeface="Arial" pitchFamily="34" charset="0"/>
              </a:rPr>
              <a:t>1939 Nazi-Soviet Neutrality Pact</a:t>
            </a:r>
          </a:p>
          <a:p>
            <a:pPr marL="342900" indent="-342900">
              <a:lnSpc>
                <a:spcPct val="90000"/>
              </a:lnSpc>
              <a:spcBef>
                <a:spcPct val="20000"/>
              </a:spcBef>
              <a:buFontTx/>
              <a:buChar char="•"/>
            </a:pPr>
            <a:endParaRPr lang="en-US" sz="3200">
              <a:latin typeface="Arial" pitchFamily="34" charset="0"/>
            </a:endParaRPr>
          </a:p>
        </p:txBody>
      </p:sp>
    </p:spTree>
    <p:extLst>
      <p:ext uri="{BB962C8B-B14F-4D97-AF65-F5344CB8AC3E}">
        <p14:creationId xmlns:p14="http://schemas.microsoft.com/office/powerpoint/2010/main" val="176673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japan_flag"/>
          <p:cNvPicPr>
            <a:picLocks noChangeAspect="1" noChangeArrowheads="1"/>
          </p:cNvPicPr>
          <p:nvPr/>
        </p:nvPicPr>
        <p:blipFill>
          <a:blip r:embed="rId3" cstate="print">
            <a:lum bright="70000" contrast="-70000"/>
          </a:blip>
          <a:srcRect/>
          <a:stretch>
            <a:fillRect/>
          </a:stretch>
        </p:blipFill>
        <p:spPr bwMode="auto">
          <a:xfrm>
            <a:off x="-838200" y="0"/>
            <a:ext cx="10515600" cy="7010400"/>
          </a:xfrm>
          <a:prstGeom prst="rect">
            <a:avLst/>
          </a:prstGeom>
          <a:noFill/>
        </p:spPr>
      </p:pic>
      <p:sp>
        <p:nvSpPr>
          <p:cNvPr id="27653" name="Rectangle 5"/>
          <p:cNvSpPr>
            <a:spLocks noChangeArrowheads="1"/>
          </p:cNvSpPr>
          <p:nvPr/>
        </p:nvSpPr>
        <p:spPr bwMode="auto">
          <a:xfrm>
            <a:off x="76200" y="304800"/>
            <a:ext cx="9067800" cy="1401763"/>
          </a:xfrm>
          <a:prstGeom prst="rect">
            <a:avLst/>
          </a:prstGeom>
          <a:solidFill>
            <a:srgbClr val="CC0000"/>
          </a:solidFill>
          <a:ln w="76200">
            <a:solidFill>
              <a:schemeClr val="tx1"/>
            </a:solidFill>
            <a:miter lim="800000"/>
            <a:headEnd/>
            <a:tailEnd/>
          </a:ln>
          <a:effectLst/>
        </p:spPr>
        <p:txBody>
          <a:bodyPr anchor="ctr"/>
          <a:lstStyle/>
          <a:p>
            <a:pPr algn="ctr"/>
            <a:r>
              <a:rPr lang="en-US" sz="5400" b="0">
                <a:solidFill>
                  <a:schemeClr val="bg1"/>
                </a:solidFill>
              </a:rPr>
              <a:t>Japanese Aggression in Asia</a:t>
            </a:r>
          </a:p>
        </p:txBody>
      </p:sp>
      <p:sp>
        <p:nvSpPr>
          <p:cNvPr id="27655" name="Rectangle 7"/>
          <p:cNvSpPr>
            <a:spLocks noChangeArrowheads="1"/>
          </p:cNvSpPr>
          <p:nvPr/>
        </p:nvSpPr>
        <p:spPr bwMode="auto">
          <a:xfrm>
            <a:off x="6019800" y="2057400"/>
            <a:ext cx="3429000" cy="4525963"/>
          </a:xfrm>
          <a:prstGeom prst="rect">
            <a:avLst/>
          </a:prstGeom>
          <a:noFill/>
          <a:ln w="9525">
            <a:noFill/>
            <a:miter lim="800000"/>
            <a:headEnd/>
            <a:tailEnd/>
          </a:ln>
          <a:effectLst/>
        </p:spPr>
        <p:txBody>
          <a:bodyPr/>
          <a:lstStyle/>
          <a:p>
            <a:pPr marL="342900" indent="-342900">
              <a:spcBef>
                <a:spcPct val="20000"/>
              </a:spcBef>
              <a:buFontTx/>
              <a:buChar char="•"/>
            </a:pPr>
            <a:r>
              <a:rPr lang="en-US" sz="2800">
                <a:latin typeface="Arial" pitchFamily="34" charset="0"/>
              </a:rPr>
              <a:t>1930 Nationalist militarists </a:t>
            </a:r>
          </a:p>
          <a:p>
            <a:pPr marL="342900" indent="-342900">
              <a:spcBef>
                <a:spcPct val="20000"/>
              </a:spcBef>
              <a:buFontTx/>
              <a:buChar char="•"/>
            </a:pPr>
            <a:r>
              <a:rPr lang="en-US" sz="2800">
                <a:latin typeface="Arial" pitchFamily="34" charset="0"/>
              </a:rPr>
              <a:t>Take Manchuria (pull out of League)</a:t>
            </a:r>
          </a:p>
          <a:p>
            <a:pPr marL="342900" indent="-342900">
              <a:spcBef>
                <a:spcPct val="20000"/>
              </a:spcBef>
              <a:buFontTx/>
              <a:buChar char="•"/>
            </a:pPr>
            <a:r>
              <a:rPr lang="en-US" sz="2800">
                <a:latin typeface="Arial" pitchFamily="34" charset="0"/>
              </a:rPr>
              <a:t>1932 Invasion of China/bombing of Shanghai</a:t>
            </a:r>
          </a:p>
          <a:p>
            <a:pPr marL="342900" indent="-342900">
              <a:spcBef>
                <a:spcPct val="20000"/>
              </a:spcBef>
              <a:buFontTx/>
              <a:buChar char="•"/>
            </a:pPr>
            <a:r>
              <a:rPr lang="en-US" sz="2800">
                <a:latin typeface="Arial" pitchFamily="34" charset="0"/>
              </a:rPr>
              <a:t>1937 Occupation of China</a:t>
            </a:r>
          </a:p>
        </p:txBody>
      </p:sp>
      <p:pic>
        <p:nvPicPr>
          <p:cNvPr id="27656" name="Picture 8" descr="shanghai-baby"/>
          <p:cNvPicPr>
            <a:picLocks noChangeAspect="1" noChangeArrowheads="1"/>
          </p:cNvPicPr>
          <p:nvPr/>
        </p:nvPicPr>
        <p:blipFill>
          <a:blip r:embed="rId4" cstate="print"/>
          <a:srcRect/>
          <a:stretch>
            <a:fillRect/>
          </a:stretch>
        </p:blipFill>
        <p:spPr bwMode="auto">
          <a:xfrm>
            <a:off x="0" y="1981200"/>
            <a:ext cx="5715000" cy="4637088"/>
          </a:xfrm>
          <a:prstGeom prst="rect">
            <a:avLst/>
          </a:prstGeom>
          <a:noFill/>
          <a:ln w="76200">
            <a:solidFill>
              <a:srgbClr val="CC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apan_flag"/>
          <p:cNvPicPr>
            <a:picLocks noChangeAspect="1" noChangeArrowheads="1"/>
          </p:cNvPicPr>
          <p:nvPr/>
        </p:nvPicPr>
        <p:blipFill>
          <a:blip r:embed="rId3" cstate="print">
            <a:lum bright="70000" contrast="-70000"/>
          </a:blip>
          <a:srcRect/>
          <a:stretch>
            <a:fillRect/>
          </a:stretch>
        </p:blipFill>
        <p:spPr bwMode="auto">
          <a:xfrm>
            <a:off x="-838200" y="0"/>
            <a:ext cx="10515600" cy="7010400"/>
          </a:xfrm>
          <a:prstGeom prst="rect">
            <a:avLst/>
          </a:prstGeom>
          <a:noFill/>
        </p:spPr>
      </p:pic>
      <p:sp>
        <p:nvSpPr>
          <p:cNvPr id="29700" name="Rectangle 4"/>
          <p:cNvSpPr>
            <a:spLocks noChangeArrowheads="1"/>
          </p:cNvSpPr>
          <p:nvPr/>
        </p:nvSpPr>
        <p:spPr bwMode="auto">
          <a:xfrm>
            <a:off x="76200" y="0"/>
            <a:ext cx="9067800" cy="1417638"/>
          </a:xfrm>
          <a:prstGeom prst="rect">
            <a:avLst/>
          </a:prstGeom>
          <a:solidFill>
            <a:srgbClr val="CC0000"/>
          </a:solidFill>
          <a:ln w="76200">
            <a:solidFill>
              <a:schemeClr val="tx1"/>
            </a:solidFill>
            <a:miter lim="800000"/>
            <a:headEnd/>
            <a:tailEnd/>
          </a:ln>
          <a:effectLst/>
        </p:spPr>
        <p:txBody>
          <a:bodyPr anchor="ctr"/>
          <a:lstStyle/>
          <a:p>
            <a:pPr algn="ctr"/>
            <a:r>
              <a:rPr lang="en-US" sz="4800">
                <a:solidFill>
                  <a:schemeClr val="bg1"/>
                </a:solidFill>
              </a:rPr>
              <a:t>Bombing of Shanghai/Rape of Nanking</a:t>
            </a:r>
          </a:p>
        </p:txBody>
      </p:sp>
      <p:sp>
        <p:nvSpPr>
          <p:cNvPr id="29703" name="Rectangle 7"/>
          <p:cNvSpPr>
            <a:spLocks noGrp="1" noChangeArrowheads="1"/>
          </p:cNvSpPr>
          <p:nvPr>
            <p:ph type="body" sz="half" idx="2"/>
          </p:nvPr>
        </p:nvSpPr>
        <p:spPr>
          <a:xfrm>
            <a:off x="-609600" y="1600200"/>
            <a:ext cx="10134600" cy="1676400"/>
          </a:xfrm>
        </p:spPr>
        <p:txBody>
          <a:bodyPr/>
          <a:lstStyle/>
          <a:p>
            <a:pPr>
              <a:lnSpc>
                <a:spcPct val="80000"/>
              </a:lnSpc>
            </a:pPr>
            <a:r>
              <a:rPr lang="en-US" sz="2000" b="1"/>
              <a:t>6 weeks of carnage</a:t>
            </a:r>
          </a:p>
          <a:p>
            <a:pPr>
              <a:lnSpc>
                <a:spcPct val="80000"/>
              </a:lnSpc>
            </a:pPr>
            <a:r>
              <a:rPr lang="en-US" sz="2000" b="1"/>
              <a:t>20 Americans/Euros est. 2.5 sq. mi. “safety zone” w/Red Cross flags</a:t>
            </a:r>
          </a:p>
          <a:p>
            <a:pPr>
              <a:lnSpc>
                <a:spcPct val="80000"/>
              </a:lnSpc>
            </a:pPr>
            <a:r>
              <a:rPr lang="en-US" sz="2000" b="1"/>
              <a:t>300,000 Chinese civilians take refuge</a:t>
            </a:r>
          </a:p>
          <a:p>
            <a:pPr>
              <a:lnSpc>
                <a:spcPct val="80000"/>
              </a:lnSpc>
            </a:pPr>
            <a:r>
              <a:rPr lang="en-US" sz="2000" b="1"/>
              <a:t>Rest of the 300,000 perish</a:t>
            </a:r>
          </a:p>
          <a:p>
            <a:pPr>
              <a:lnSpc>
                <a:spcPct val="80000"/>
              </a:lnSpc>
            </a:pPr>
            <a:r>
              <a:rPr lang="en-US" sz="2000" b="1"/>
              <a:t>Occupation: 15 million Chinese soldiers/civilians die</a:t>
            </a:r>
          </a:p>
        </p:txBody>
      </p:sp>
      <p:pic>
        <p:nvPicPr>
          <p:cNvPr id="29704" name="Picture 8" descr="beheading"/>
          <p:cNvPicPr>
            <a:picLocks noChangeAspect="1" noChangeArrowheads="1"/>
          </p:cNvPicPr>
          <p:nvPr/>
        </p:nvPicPr>
        <p:blipFill>
          <a:blip r:embed="rId4" cstate="print"/>
          <a:srcRect/>
          <a:stretch>
            <a:fillRect/>
          </a:stretch>
        </p:blipFill>
        <p:spPr bwMode="auto">
          <a:xfrm>
            <a:off x="0" y="3200400"/>
            <a:ext cx="2438400" cy="3657600"/>
          </a:xfrm>
          <a:prstGeom prst="rect">
            <a:avLst/>
          </a:prstGeom>
          <a:noFill/>
          <a:ln w="57150">
            <a:solidFill>
              <a:srgbClr val="CC0000"/>
            </a:solidFill>
            <a:miter lim="800000"/>
            <a:headEnd/>
            <a:tailEnd/>
          </a:ln>
        </p:spPr>
      </p:pic>
      <p:pic>
        <p:nvPicPr>
          <p:cNvPr id="29705" name="Picture 9" descr="nanking_rapevictims"/>
          <p:cNvPicPr>
            <a:picLocks noChangeAspect="1" noChangeArrowheads="1"/>
          </p:cNvPicPr>
          <p:nvPr/>
        </p:nvPicPr>
        <p:blipFill>
          <a:blip r:embed="rId5" cstate="print"/>
          <a:srcRect/>
          <a:stretch>
            <a:fillRect/>
          </a:stretch>
        </p:blipFill>
        <p:spPr bwMode="auto">
          <a:xfrm>
            <a:off x="2971800" y="3200400"/>
            <a:ext cx="2740025" cy="3657600"/>
          </a:xfrm>
          <a:prstGeom prst="rect">
            <a:avLst/>
          </a:prstGeom>
          <a:noFill/>
          <a:ln w="57150">
            <a:solidFill>
              <a:srgbClr val="CC0000"/>
            </a:solidFill>
            <a:miter lim="800000"/>
            <a:headEnd/>
            <a:tailEnd/>
          </a:ln>
        </p:spPr>
      </p:pic>
      <p:pic>
        <p:nvPicPr>
          <p:cNvPr id="29706" name="Picture 10" descr="NanjingBuriedAlive400pxh"/>
          <p:cNvPicPr>
            <a:picLocks noChangeAspect="1" noChangeArrowheads="1"/>
          </p:cNvPicPr>
          <p:nvPr/>
        </p:nvPicPr>
        <p:blipFill>
          <a:blip r:embed="rId6" cstate="print"/>
          <a:srcRect/>
          <a:stretch>
            <a:fillRect/>
          </a:stretch>
        </p:blipFill>
        <p:spPr bwMode="auto">
          <a:xfrm>
            <a:off x="5943600" y="3163888"/>
            <a:ext cx="3438525" cy="3694112"/>
          </a:xfrm>
          <a:prstGeom prst="rect">
            <a:avLst/>
          </a:prstGeom>
          <a:noFill/>
          <a:ln w="57150">
            <a:solidFill>
              <a:srgbClr val="CC0000"/>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Georgia"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2828</TotalTime>
  <Words>1216</Words>
  <Application>Microsoft Office PowerPoint</Application>
  <PresentationFormat>On-screen Show (4:3)</PresentationFormat>
  <Paragraphs>173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U.S. Isolationism</vt:lpstr>
      <vt:lpstr>U.S. Isolationism</vt:lpstr>
      <vt:lpstr>U.S. Isolationism</vt:lpstr>
      <vt:lpstr>U.S. Isolationism</vt:lpstr>
      <vt:lpstr>U.S. Isolationism</vt:lpstr>
      <vt:lpstr>PowerPoint Presentation</vt:lpstr>
      <vt:lpstr>PowerPoint Presentation</vt:lpstr>
      <vt:lpstr>PowerPoint Presentation</vt:lpstr>
      <vt:lpstr>PowerPoint Presentation</vt:lpstr>
      <vt:lpstr>Spanish Civil War (1936)</vt:lpstr>
      <vt:lpstr>Guernica (Basque)</vt:lpstr>
      <vt:lpstr>Guernica by Pablo Picasso</vt:lpstr>
      <vt:lpstr>PowerPoint Presentation</vt:lpstr>
      <vt:lpstr>PowerPoint Presentation</vt:lpstr>
      <vt:lpstr>PowerPoint Presentation</vt:lpstr>
      <vt:lpstr>PowerPoint Presentation</vt:lpstr>
      <vt:lpstr>Invasion of Poland September 1, 1939</vt:lpstr>
      <vt:lpstr>1940</vt:lpstr>
      <vt:lpstr>Evacuation of Dunkirk Operation Dynamo May 26 to June 3, 1940</vt:lpstr>
      <vt:lpstr>Fall of France</vt:lpstr>
      <vt:lpstr>Is the last word said? Has all hope gone? Is the defeat  This Is the last word said? Has all hope gone? Is the defeat definitive? No. Believe me, I tell you that nothing is lost for France. This war is not limited to the unfortunate territory of our country. This war is a world war. I invite all French officers and soldiers who are in Britain or who may find themselves there, with their arms or without, to get in touch with me. Whatever happens, the flame of French resistance must not die and will not die. </vt:lpstr>
      <vt:lpstr>U.S. Isolationism</vt:lpstr>
      <vt:lpstr>PowerPoint Presentation</vt:lpstr>
      <vt:lpstr>PowerPoint Presentation</vt:lpstr>
      <vt:lpstr>PowerPoint Presentation</vt:lpstr>
      <vt:lpstr>Strategic Bombing: “Morale Bombing”</vt:lpstr>
      <vt:lpstr> </vt:lpstr>
      <vt:lpstr>Atlantic Charter (1941)</vt:lpstr>
      <vt:lpstr>Lend-Lease Bill October 23, 1941</vt:lpstr>
      <vt:lpstr>PowerPoint Presentation</vt:lpstr>
      <vt:lpstr> To ra! To ra! To ra! (Lightning Attack: the Tiger)</vt:lpstr>
      <vt:lpstr>PowerPoint Presentation</vt:lpstr>
      <vt:lpstr>PowerPoint Presentation</vt:lpstr>
      <vt:lpstr>PowerPoint Presentation</vt:lpstr>
      <vt:lpstr>Philippines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H. Reeves</dc:creator>
  <cp:lastModifiedBy>Mrs. Karen  Reeves</cp:lastModifiedBy>
  <cp:revision>45</cp:revision>
  <dcterms:created xsi:type="dcterms:W3CDTF">2007-02-02T21:25:16Z</dcterms:created>
  <dcterms:modified xsi:type="dcterms:W3CDTF">2020-03-20T13:03:13Z</dcterms:modified>
</cp:coreProperties>
</file>