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86" r:id="rId9"/>
    <p:sldId id="265" r:id="rId10"/>
    <p:sldId id="266" r:id="rId11"/>
    <p:sldId id="260" r:id="rId12"/>
    <p:sldId id="285" r:id="rId13"/>
    <p:sldId id="284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270A-9B67-4976-8457-E15707939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20106-334A-4216-B14D-726C38D08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E7F66-41DD-4847-A6E6-E422963DD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F150-8E94-4C0E-B681-CECA6486284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1533F-02DD-42B9-AE93-D0B0E584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EE1AB-F682-4D90-87A3-0D1637EA1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9D2B-695A-49E9-B296-C8EEAFA9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2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EEF4-43EA-45F7-B436-1D2CE004D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B4A12-B52E-424D-8233-7078972C0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D44F3-0E9F-41AD-B4F8-71F69643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F150-8E94-4C0E-B681-CECA6486284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E06F9-11CD-4AAE-9E3A-26EC5CAB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618BB-7604-4892-B94A-10342BB1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9D2B-695A-49E9-B296-C8EEAFA9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944BE3-F416-4D9C-A2A4-3D12A17EC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9DB62-AB89-48EE-B1EF-8CBE1349B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C04A0-888B-4E0B-85B0-F8F539EB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F150-8E94-4C0E-B681-CECA6486284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5F8A4-A743-4E2D-839E-90B25870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8617C-1350-4C97-B8CF-9FD5945F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9D2B-695A-49E9-B296-C8EEAFA9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3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7CA1-0C99-4E12-8A64-05B137AB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49590-56EC-429B-B9C6-75EE21C18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F6F1-9A5E-439D-BEC0-036A06E35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F150-8E94-4C0E-B681-CECA6486284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E6156-8699-4380-9AAD-FDB65DB5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B4A3E-EC5F-4121-AACC-CED04A89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9D2B-695A-49E9-B296-C8EEAFA9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757F4-509A-4930-864B-193D812C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D2E9D-071B-416F-82DD-68E5AE4F3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15088-122B-48BA-ADE3-93E5CD2E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F150-8E94-4C0E-B681-CECA6486284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4409D-2AB8-4ED2-A509-E563E9FB4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39C5B-8930-4FF7-9990-8ED8AD66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9D2B-695A-49E9-B296-C8EEAFA9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25D66-A005-47F4-9859-7F809189E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B2C4-735B-463F-8B88-DCD69BB55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112E-DCFE-4388-A8FC-762946025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6FD77-139F-417F-8107-F3DB6EDD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F150-8E94-4C0E-B681-CECA6486284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A86D1-A689-43CF-822B-92521048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BD5F3-DEDC-4D57-B714-FEBB0D57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9D2B-695A-49E9-B296-C8EEAFA9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9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FE6BC-F9A0-4C0B-9569-7C9167EE3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9583-1BB2-4E12-B179-C07168D55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71D93-8A78-478A-82F1-606E8A695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A70EF-6659-4064-97DF-6C96FEE89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247363-2100-4F01-96E9-A08B10DF4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57917F-62DC-4BC7-9F54-D2BF9B0D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F150-8E94-4C0E-B681-CECA6486284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00764D-BBFF-4016-94E3-F1C164FC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3528D9-5237-440D-ADCC-7BF53945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9D2B-695A-49E9-B296-C8EEAFA9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69C7-4663-4EFB-84A0-1CF078A1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EA62D-7F40-4AC6-A42A-81583817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F150-8E94-4C0E-B681-CECA6486284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9B112D-FDBD-4618-960B-543187F27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CE3CE-7BF7-43FA-B530-F6618430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9D2B-695A-49E9-B296-C8EEAFA9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6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A7772-D455-4025-8AE4-6D07C206F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F150-8E94-4C0E-B681-CECA6486284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AB6A76-9856-4267-BAD2-0D55F292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4ECD4-DAEC-432A-99C4-5BF002C3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9D2B-695A-49E9-B296-C8EEAFA9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6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33DC-09BE-44C3-B5A5-B82075BCA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29347-A17E-46F4-AE18-AF491F45F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6E4F1-907C-4B71-ABBB-D3B7537A4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31BD0-BCCA-49B9-ACC6-054DC3263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F150-8E94-4C0E-B681-CECA6486284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3CFCF-7237-416B-802F-0D6F0EBF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52F6A-DA2A-413F-A908-CE306A9B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9D2B-695A-49E9-B296-C8EEAFA9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5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7F89-3462-403C-9433-23B04499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8CF82D-5C6D-4E80-8630-DE42A568B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D2D33-EDBD-40CD-B4C7-0AC5139BA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9B3D3-74B9-4DB9-AFC9-50DC4092A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F150-8E94-4C0E-B681-CECA6486284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46849-8B65-4D44-A9DF-DAF52575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E990B-D74C-4EDF-A413-9E8B2A74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9D2B-695A-49E9-B296-C8EEAFA9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2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2319B8-664C-4B9C-83D9-FAFCDC63A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02871-6A9E-4653-AC5F-F7193DDB0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C17DC-0545-4CEC-BBFE-50BB263D8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F150-8E94-4C0E-B681-CECA6486284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D66BC-3918-438A-B95F-CA3FDEE0E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5180D-3CE3-42B2-BA0C-7713AE583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9D2B-695A-49E9-B296-C8EEAFA9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4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3AE49-9EB3-4863-AEFA-3E63D8986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9375" y="1122363"/>
            <a:ext cx="8915399" cy="4106862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Chinese Philosophies</a:t>
            </a:r>
            <a:br>
              <a:rPr lang="en-US" sz="80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</a:br>
            <a:r>
              <a:rPr lang="en-US" sz="8000" b="1" i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Confucianism, Legalism, Taoism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B9892-29BB-4CBB-BC72-5F26502CD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8689" cy="2838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9809D-539D-48DB-B06D-AB212B146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85" y="2339975"/>
            <a:ext cx="2043373" cy="248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3BBB99-6EAF-46DE-92DB-A59D44196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81525"/>
            <a:ext cx="2009775" cy="2276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5DCAF1-5C74-4C72-BD49-BBBD98B5015D}"/>
              </a:ext>
            </a:extLst>
          </p:cNvPr>
          <p:cNvSpPr/>
          <p:nvPr/>
        </p:nvSpPr>
        <p:spPr>
          <a:xfrm>
            <a:off x="2008145" y="0"/>
            <a:ext cx="344530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73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432AF-A15B-4D04-93E2-834CF838B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675" y="387350"/>
            <a:ext cx="10182225" cy="6146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4000" i="1" dirty="0">
                <a:solidFill>
                  <a:schemeClr val="bg1"/>
                </a:solidFill>
                <a:latin typeface="Georgia" panose="02040502050405020303" pitchFamily="18" charset="0"/>
              </a:rPr>
              <a:t> “He who knows all the answers has not been asked all the questions.”</a:t>
            </a:r>
          </a:p>
          <a:p>
            <a:pPr marL="0" indent="0">
              <a:buNone/>
            </a:pPr>
            <a:endParaRPr lang="en-US" sz="3600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i="1" dirty="0">
                <a:solidFill>
                  <a:schemeClr val="bg1"/>
                </a:solidFill>
                <a:latin typeface="Georgia" panose="02040502050405020303" pitchFamily="18" charset="0"/>
              </a:rPr>
              <a:t> “If you make a mistake and do not correct it, this is called a mistake.”</a:t>
            </a:r>
          </a:p>
          <a:p>
            <a:pPr marL="0" indent="0">
              <a:buNone/>
            </a:pPr>
            <a:endParaRPr lang="en-US" sz="3200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i="1" dirty="0">
                <a:solidFill>
                  <a:schemeClr val="bg1"/>
                </a:solidFill>
                <a:latin typeface="Georgia" panose="02040502050405020303" pitchFamily="18" charset="0"/>
              </a:rPr>
              <a:t> “Real knowledge is to know the extent of one's ignorance.”</a:t>
            </a:r>
          </a:p>
          <a:p>
            <a:pPr marL="0" indent="0">
              <a:buNone/>
            </a:pPr>
            <a:endParaRPr lang="en-US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i="1" dirty="0">
                <a:solidFill>
                  <a:schemeClr val="bg1"/>
                </a:solidFill>
                <a:latin typeface="Georgia" panose="02040502050405020303" pitchFamily="18" charset="0"/>
              </a:rPr>
              <a:t>“To see what is right and not do it is the worst cowardice.”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B8DD56-E32C-46DF-B0AD-BB98CCC9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66219" y="2766217"/>
            <a:ext cx="6858001" cy="1325563"/>
          </a:xfrm>
          <a:solidFill>
            <a:srgbClr val="CC0000"/>
          </a:solidFill>
          <a:ln w="38100">
            <a:solidFill>
              <a:srgbClr val="DAA6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115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Analects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69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124F22-E0E2-4B14-AAF6-1348A4C2D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0990" y="0"/>
            <a:ext cx="276502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432AF-A15B-4D04-93E2-834CF838B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42900"/>
            <a:ext cx="8048625" cy="5834063"/>
          </a:xfrm>
        </p:spPr>
        <p:txBody>
          <a:bodyPr>
            <a:normAutofit fontScale="62500" lnSpcReduction="20000"/>
          </a:bodyPr>
          <a:lstStyle/>
          <a:p>
            <a:endParaRPr lang="en-US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5100" b="1" dirty="0">
                <a:solidFill>
                  <a:prstClr val="white"/>
                </a:solidFill>
                <a:latin typeface="Georgia" panose="02040502050405020303" pitchFamily="18" charset="0"/>
              </a:rPr>
              <a:t> </a:t>
            </a:r>
            <a:r>
              <a:rPr lang="en-US" sz="5700" b="1" dirty="0">
                <a:solidFill>
                  <a:prstClr val="white"/>
                </a:solidFill>
                <a:latin typeface="Georgia" panose="02040502050405020303" pitchFamily="18" charset="0"/>
              </a:rPr>
              <a:t>Government (3 requirements)</a:t>
            </a:r>
            <a:r>
              <a:rPr lang="en-US" sz="5700" dirty="0">
                <a:solidFill>
                  <a:prstClr val="white"/>
                </a:solidFill>
                <a:latin typeface="Georgia" panose="02040502050405020303" pitchFamily="18" charset="0"/>
              </a:rPr>
              <a:t>: </a:t>
            </a:r>
            <a:r>
              <a:rPr lang="en-US" sz="5700" i="1" dirty="0">
                <a:solidFill>
                  <a:prstClr val="white"/>
                </a:solidFill>
                <a:latin typeface="Georgia" panose="02040502050405020303" pitchFamily="18" charset="0"/>
              </a:rPr>
              <a:t>“sufficiency of food, sufficiency of military equipment, and the confidence of the people in their ruler”</a:t>
            </a:r>
          </a:p>
          <a:p>
            <a:pPr marL="0" indent="0">
              <a:buNone/>
            </a:pPr>
            <a:endParaRPr lang="en-US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2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5700" i="1" dirty="0">
                <a:solidFill>
                  <a:schemeClr val="bg1"/>
                </a:solidFill>
                <a:latin typeface="Georgia" panose="02040502050405020303" pitchFamily="18" charset="0"/>
              </a:rPr>
              <a:t>“To put the world in order, we must first put the nation in order; to put the nation in order, we must first put the family in order; to put the family in order; we must first cultivate our personal life; we must first set our hearts right.”</a:t>
            </a:r>
            <a:endParaRPr lang="en-US" sz="52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0FA758-F76C-4EC5-B58F-764DBAFA5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25" y="1145381"/>
            <a:ext cx="2228850" cy="2114550"/>
          </a:xfrm>
          <a:prstGeom prst="rect">
            <a:avLst/>
          </a:prstGeom>
          <a:noFill/>
          <a:ln w="50800">
            <a:solidFill>
              <a:srgbClr val="DAA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75F094-E8F2-4753-8F90-CCDBA7052882}"/>
              </a:ext>
            </a:extLst>
          </p:cNvPr>
          <p:cNvSpPr txBox="1"/>
          <p:nvPr/>
        </p:nvSpPr>
        <p:spPr>
          <a:xfrm>
            <a:off x="9763125" y="3629025"/>
            <a:ext cx="2152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AA600"/>
                </a:solidFill>
              </a:rPr>
              <a:t>Chinese symbol for “Scholar” or Confucian</a:t>
            </a:r>
          </a:p>
        </p:txBody>
      </p:sp>
    </p:spTree>
    <p:extLst>
      <p:ext uri="{BB962C8B-B14F-4D97-AF65-F5344CB8AC3E}">
        <p14:creationId xmlns:p14="http://schemas.microsoft.com/office/powerpoint/2010/main" val="3438480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801F32-7B27-45D5-A530-B2FA71AF6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4" y="0"/>
            <a:ext cx="10814885" cy="684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84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432AF-A15B-4D04-93E2-834CF838B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2" y="2006600"/>
            <a:ext cx="11610975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300" dirty="0">
                <a:solidFill>
                  <a:schemeClr val="bg1"/>
                </a:solidFill>
                <a:latin typeface="Georgia" panose="02040502050405020303" pitchFamily="18" charset="0"/>
              </a:rPr>
              <a:t> 372-289 BCE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300" dirty="0">
                <a:solidFill>
                  <a:schemeClr val="bg1"/>
                </a:solidFill>
                <a:latin typeface="Georgia" panose="02040502050405020303" pitchFamily="18" charset="0"/>
              </a:rPr>
              <a:t> Disciple of Confucius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300" dirty="0">
                <a:solidFill>
                  <a:schemeClr val="bg1"/>
                </a:solidFill>
                <a:latin typeface="Georgia" panose="02040502050405020303" pitchFamily="18" charset="0"/>
              </a:rPr>
              <a:t> Believed people basically good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300" dirty="0">
                <a:solidFill>
                  <a:schemeClr val="bg1"/>
                </a:solidFill>
                <a:latin typeface="Georgia" panose="02040502050405020303" pitchFamily="18" charset="0"/>
              </a:rPr>
              <a:t> Should use education, not punishment, for wrong-doing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300" dirty="0">
                <a:solidFill>
                  <a:schemeClr val="bg1"/>
                </a:solidFill>
                <a:latin typeface="Georgia" panose="02040502050405020303" pitchFamily="18" charset="0"/>
              </a:rPr>
              <a:t> Good people will mend their ways in </a:t>
            </a:r>
            <a:br>
              <a:rPr lang="en-US" sz="43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4300" dirty="0">
                <a:solidFill>
                  <a:schemeClr val="bg1"/>
                </a:solidFill>
                <a:latin typeface="Georgia" panose="02040502050405020303" pitchFamily="18" charset="0"/>
              </a:rPr>
              <a:t>   accordance to their inherent goodness.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B8DD56-E32C-46DF-B0AD-BB98CCC9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CC0000"/>
          </a:solidFill>
          <a:ln w="38100">
            <a:solidFill>
              <a:srgbClr val="DAA6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115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Mencius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47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E316-0F49-42FA-9BA0-08991E0A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2606677"/>
            <a:ext cx="8784432" cy="2041523"/>
          </a:xfrm>
        </p:spPr>
        <p:txBody>
          <a:bodyPr>
            <a:normAutofit/>
          </a:bodyPr>
          <a:lstStyle/>
          <a:p>
            <a:pPr algn="ctr"/>
            <a:r>
              <a:rPr lang="en-US" sz="115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Legalism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99500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E316-0F49-42FA-9BA0-08991E0A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263527"/>
            <a:ext cx="7210425" cy="1546223"/>
          </a:xfrm>
          <a:solidFill>
            <a:srgbClr val="CC0000"/>
          </a:solidFill>
          <a:ln w="53975">
            <a:solidFill>
              <a:srgbClr val="DAA6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115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Han </a:t>
            </a:r>
            <a:r>
              <a:rPr lang="en-US" sz="11500" b="1" i="1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Feizi</a:t>
            </a:r>
            <a:r>
              <a:rPr lang="en-US" sz="115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 </a:t>
            </a:r>
            <a:endParaRPr lang="en-US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B674A-2104-45AF-869E-9ACE0ACBE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425" y="469898"/>
            <a:ext cx="3295650" cy="2912822"/>
          </a:xfrm>
          <a:prstGeom prst="rect">
            <a:avLst/>
          </a:prstGeom>
          <a:ln w="50800">
            <a:solidFill>
              <a:srgbClr val="DAA6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83D6AB-5823-4F8E-9305-D33ECCD7FBCE}"/>
              </a:ext>
            </a:extLst>
          </p:cNvPr>
          <p:cNvSpPr txBox="1"/>
          <p:nvPr/>
        </p:nvSpPr>
        <p:spPr>
          <a:xfrm>
            <a:off x="581024" y="2352675"/>
            <a:ext cx="11610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 ca. 280-233 BCE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 Lived during Late Warring States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 Leading legalist scholar (often compared to Machiavelli)</a:t>
            </a:r>
          </a:p>
        </p:txBody>
      </p:sp>
    </p:spTree>
    <p:extLst>
      <p:ext uri="{BB962C8B-B14F-4D97-AF65-F5344CB8AC3E}">
        <p14:creationId xmlns:p14="http://schemas.microsoft.com/office/powerpoint/2010/main" val="3623482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E316-0F49-42FA-9BA0-08991E0A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66972" y="2466974"/>
            <a:ext cx="6858000" cy="1924052"/>
          </a:xfrm>
          <a:solidFill>
            <a:srgbClr val="CC0000"/>
          </a:solidFill>
          <a:ln w="41275">
            <a:solidFill>
              <a:srgbClr val="DAA6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8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Major Principles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EC9C76-2905-46C5-A594-AE9103D7D703}"/>
              </a:ext>
            </a:extLst>
          </p:cNvPr>
          <p:cNvSpPr txBox="1"/>
          <p:nvPr/>
        </p:nvSpPr>
        <p:spPr>
          <a:xfrm>
            <a:off x="2371725" y="133350"/>
            <a:ext cx="969645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>
                <a:solidFill>
                  <a:srgbClr val="DAA600"/>
                </a:solidFill>
                <a:latin typeface="Georgia" panose="02040502050405020303" pitchFamily="18" charset="0"/>
              </a:rPr>
              <a:t>Human nature is naturally selfish and must be controlled.</a:t>
            </a:r>
          </a:p>
          <a:p>
            <a:endParaRPr lang="en-US" sz="2800" b="1" dirty="0">
              <a:solidFill>
                <a:srgbClr val="DAA60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DAA600"/>
                </a:solidFill>
                <a:latin typeface="Georgia" panose="02040502050405020303" pitchFamily="18" charset="0"/>
              </a:rPr>
              <a:t> Intellectualism and literacy is discouraged.</a:t>
            </a:r>
          </a:p>
          <a:p>
            <a:endParaRPr lang="en-US" sz="2800" b="1" dirty="0">
              <a:solidFill>
                <a:srgbClr val="DAA60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DAA600"/>
                </a:solidFill>
                <a:latin typeface="Georgia" panose="02040502050405020303" pitchFamily="18" charset="0"/>
              </a:rPr>
              <a:t> Law is the supreme authority and replaces morality.</a:t>
            </a:r>
          </a:p>
          <a:p>
            <a:endParaRPr lang="en-US" sz="2800" b="1" dirty="0">
              <a:solidFill>
                <a:srgbClr val="DAA60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DAA600"/>
                </a:solidFill>
                <a:latin typeface="Georgia" panose="02040502050405020303" pitchFamily="18" charset="0"/>
              </a:rPr>
              <a:t> The ruler must rule with a strong, punishing hand.</a:t>
            </a:r>
          </a:p>
          <a:p>
            <a:endParaRPr lang="en-US" sz="2800" b="1" dirty="0">
              <a:solidFill>
                <a:srgbClr val="DAA60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DAA600"/>
                </a:solidFill>
                <a:latin typeface="Georgia" panose="02040502050405020303" pitchFamily="18" charset="0"/>
              </a:rPr>
              <a:t> War is the means of strengthening a ruler’s power.</a:t>
            </a:r>
          </a:p>
          <a:p>
            <a:endParaRPr lang="en-US" sz="2800" b="1" dirty="0">
              <a:solidFill>
                <a:srgbClr val="DAA60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DAA600"/>
                </a:solidFill>
                <a:latin typeface="Georgia" panose="02040502050405020303" pitchFamily="18" charset="0"/>
              </a:rPr>
              <a:t> The state is supreme.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99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E316-0F49-42FA-9BA0-08991E0A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263527"/>
            <a:ext cx="7686676" cy="1546223"/>
          </a:xfrm>
          <a:solidFill>
            <a:srgbClr val="CC0000"/>
          </a:solidFill>
          <a:ln w="53975">
            <a:solidFill>
              <a:srgbClr val="DAA6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115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Shi Huangdi </a:t>
            </a:r>
            <a:endParaRPr lang="en-US" sz="6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3D6AB-5823-4F8E-9305-D33ECCD7FBCE}"/>
              </a:ext>
            </a:extLst>
          </p:cNvPr>
          <p:cNvSpPr txBox="1"/>
          <p:nvPr/>
        </p:nvSpPr>
        <p:spPr>
          <a:xfrm>
            <a:off x="581023" y="2352675"/>
            <a:ext cx="109728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ca. 259-210 BCE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Qin Emperor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Legalist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3600" b="1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Lost Mandate of Heaven because of cruelty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24207-3C80-4B69-BF2F-FA3254BBC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925" y="263527"/>
            <a:ext cx="3362325" cy="509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81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E316-0F49-42FA-9BA0-08991E0A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2606677"/>
            <a:ext cx="8784432" cy="2041523"/>
          </a:xfrm>
        </p:spPr>
        <p:txBody>
          <a:bodyPr>
            <a:normAutofit/>
          </a:bodyPr>
          <a:lstStyle/>
          <a:p>
            <a:pPr algn="ctr"/>
            <a:r>
              <a:rPr lang="en-US" sz="115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Taoism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17472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E316-0F49-42FA-9BA0-08991E0A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263527"/>
            <a:ext cx="6543676" cy="1546223"/>
          </a:xfrm>
          <a:solidFill>
            <a:srgbClr val="CC0000"/>
          </a:solidFill>
          <a:ln w="53975">
            <a:solidFill>
              <a:srgbClr val="DAA6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115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Lao-Tzu</a:t>
            </a:r>
            <a:endParaRPr lang="en-US" sz="6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3D6AB-5823-4F8E-9305-D33ECCD7FBCE}"/>
              </a:ext>
            </a:extLst>
          </p:cNvPr>
          <p:cNvSpPr txBox="1"/>
          <p:nvPr/>
        </p:nvSpPr>
        <p:spPr>
          <a:xfrm>
            <a:off x="581023" y="2352675"/>
            <a:ext cx="109728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? 6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– 4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C. BCE?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“Old Master”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Wrote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Tao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Te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Ching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Said to have been Confucius’ tutor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C8CC4-0663-41C8-8C10-383D02385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0" y="263526"/>
            <a:ext cx="4105277" cy="4237705"/>
          </a:xfrm>
          <a:prstGeom prst="rect">
            <a:avLst/>
          </a:prstGeom>
          <a:ln w="41275">
            <a:solidFill>
              <a:srgbClr val="DAA600"/>
            </a:solidFill>
          </a:ln>
        </p:spPr>
      </p:pic>
    </p:spTree>
    <p:extLst>
      <p:ext uri="{BB962C8B-B14F-4D97-AF65-F5344CB8AC3E}">
        <p14:creationId xmlns:p14="http://schemas.microsoft.com/office/powerpoint/2010/main" val="288901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E316-0F49-42FA-9BA0-08991E0A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2606677"/>
            <a:ext cx="8784432" cy="2041523"/>
          </a:xfrm>
        </p:spPr>
        <p:txBody>
          <a:bodyPr>
            <a:normAutofit/>
          </a:bodyPr>
          <a:lstStyle/>
          <a:p>
            <a:pPr algn="ctr"/>
            <a:r>
              <a:rPr lang="en-US" sz="115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Confucianism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82797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E316-0F49-42FA-9BA0-08991E0A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38124"/>
            <a:ext cx="6858000" cy="1485901"/>
          </a:xfrm>
          <a:solidFill>
            <a:srgbClr val="CC0000"/>
          </a:solidFill>
          <a:ln w="41275">
            <a:solidFill>
              <a:srgbClr val="DAA6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8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Tao </a:t>
            </a:r>
            <a:r>
              <a:rPr lang="en-US" sz="8800" b="1" i="1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Te</a:t>
            </a:r>
            <a:r>
              <a:rPr lang="en-US" sz="88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 Ching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EC9C76-2905-46C5-A594-AE9103D7D703}"/>
              </a:ext>
            </a:extLst>
          </p:cNvPr>
          <p:cNvSpPr txBox="1"/>
          <p:nvPr/>
        </p:nvSpPr>
        <p:spPr>
          <a:xfrm>
            <a:off x="295275" y="20193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AA6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“Book of the Way”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AA6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Anti-intellectual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600" b="1" dirty="0">
                <a:solidFill>
                  <a:srgbClr val="DAA600"/>
                </a:solidFill>
                <a:latin typeface="Georgia" panose="02040502050405020303" pitchFamily="18" charset="0"/>
              </a:rPr>
              <a:t>Anti-authoritarian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600" b="1" dirty="0">
                <a:solidFill>
                  <a:srgbClr val="DAA600"/>
                </a:solidFill>
                <a:latin typeface="Georgia" panose="02040502050405020303" pitchFamily="18" charset="0"/>
              </a:rPr>
              <a:t>Way of virtue lies in simplicity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600" b="1" dirty="0">
                <a:solidFill>
                  <a:srgbClr val="DAA600"/>
                </a:solidFill>
                <a:latin typeface="Georgia" panose="02040502050405020303" pitchFamily="18" charset="0"/>
              </a:rPr>
              <a:t>Recognition of the Tao (natural, universal force)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600" b="1" dirty="0">
                <a:solidFill>
                  <a:srgbClr val="DAA600"/>
                </a:solidFill>
                <a:latin typeface="Georgia" panose="02040502050405020303" pitchFamily="18" charset="0"/>
              </a:rPr>
              <a:t>Living in the moment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AA6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DAA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6746E-EE23-45F2-AF31-2FC95954B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086" y="790575"/>
            <a:ext cx="3895002" cy="584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80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E316-0F49-42FA-9BA0-08991E0A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66972" y="2466974"/>
            <a:ext cx="6858000" cy="1924052"/>
          </a:xfrm>
          <a:solidFill>
            <a:srgbClr val="CC0000"/>
          </a:solidFill>
          <a:ln w="41275">
            <a:solidFill>
              <a:srgbClr val="DAA6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8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Major Principles</a:t>
            </a:r>
            <a:endParaRPr lang="en-US" sz="4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F788E12-3F00-475F-998B-DF8185B97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181957"/>
            <a:ext cx="85344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Comic Sans MS" panose="030F0702030302020204" pitchFamily="66" charset="0"/>
              <a:buNone/>
            </a:pPr>
            <a:r>
              <a:rPr lang="en-US" altLang="en-US" sz="2400" dirty="0">
                <a:solidFill>
                  <a:srgbClr val="FFC757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en-US" altLang="en-US" sz="2500" b="1" dirty="0">
                <a:solidFill>
                  <a:srgbClr val="FFC757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  <a:t>Dao [Tao]</a:t>
            </a:r>
            <a:r>
              <a:rPr lang="en-US" altLang="en-US" sz="3200" b="1" dirty="0">
                <a:solidFill>
                  <a:srgbClr val="FFC757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3200" dirty="0">
                <a:solidFill>
                  <a:srgbClr val="FFC757"/>
                </a:solidFill>
                <a:latin typeface="Georgia" panose="02040502050405020303" pitchFamily="18" charset="0"/>
              </a:rPr>
              <a:t>is the first-cause of the universe, a force that flows through all life.</a:t>
            </a:r>
            <a:r>
              <a:rPr lang="en-US" altLang="en-US" sz="3200" b="0" dirty="0">
                <a:latin typeface="Georgia" panose="02040502050405020303" pitchFamily="18" charset="0"/>
              </a:rPr>
              <a:t> </a:t>
            </a:r>
            <a:endParaRPr lang="en-US" altLang="en-US" sz="3200" dirty="0">
              <a:solidFill>
                <a:srgbClr val="FFC757"/>
              </a:solidFill>
              <a:latin typeface="Georgia" panose="02040502050405020303" pitchFamily="18" charset="0"/>
            </a:endParaRPr>
          </a:p>
          <a:p>
            <a:pPr>
              <a:spcBef>
                <a:spcPct val="50000"/>
              </a:spcBef>
              <a:buFont typeface="Comic Sans MS" panose="030F0702030302020204" pitchFamily="66" charset="0"/>
              <a:buNone/>
            </a:pPr>
            <a:r>
              <a:rPr lang="en-US" altLang="en-US" sz="3200" dirty="0">
                <a:solidFill>
                  <a:srgbClr val="FFC757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Georgia" panose="02040502050405020303" pitchFamily="18" charset="0"/>
              </a:rPr>
              <a:t>2.</a:t>
            </a:r>
            <a:r>
              <a:rPr lang="en-US" altLang="en-US" sz="3200" dirty="0">
                <a:solidFill>
                  <a:srgbClr val="FFC757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3200" b="1" i="1" dirty="0">
                <a:solidFill>
                  <a:srgbClr val="CC0000"/>
                </a:solidFill>
                <a:latin typeface="Georgia" panose="02040502050405020303" pitchFamily="18" charset="0"/>
              </a:rPr>
              <a:t>Chi</a:t>
            </a:r>
            <a:r>
              <a:rPr lang="en-US" altLang="en-US" sz="3200" dirty="0">
                <a:solidFill>
                  <a:srgbClr val="FFC757"/>
                </a:solidFill>
                <a:latin typeface="Georgia" panose="02040502050405020303" pitchFamily="18" charset="0"/>
              </a:rPr>
              <a:t> is balanced energy</a:t>
            </a:r>
          </a:p>
          <a:p>
            <a:pPr>
              <a:spcBef>
                <a:spcPct val="50000"/>
              </a:spcBef>
              <a:buFont typeface="Comic Sans MS" panose="030F0702030302020204" pitchFamily="66" charset="0"/>
              <a:buNone/>
            </a:pPr>
            <a:r>
              <a:rPr lang="en-US" altLang="en-US" sz="3200" dirty="0">
                <a:solidFill>
                  <a:srgbClr val="FFC757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3200" dirty="0">
                <a:solidFill>
                  <a:srgbClr val="CC0000"/>
                </a:solidFill>
                <a:latin typeface="Georgia" panose="02040502050405020303" pitchFamily="18" charset="0"/>
              </a:rPr>
              <a:t>3.  </a:t>
            </a:r>
            <a:r>
              <a:rPr lang="en-US" altLang="en-US" sz="3200" dirty="0">
                <a:solidFill>
                  <a:srgbClr val="FFC757"/>
                </a:solidFill>
                <a:latin typeface="Georgia" panose="02040502050405020303" pitchFamily="18" charset="0"/>
              </a:rPr>
              <a:t>Believer’s goal is to become one with </a:t>
            </a:r>
            <a:br>
              <a:rPr lang="en-US" altLang="en-US" sz="3200" dirty="0">
                <a:solidFill>
                  <a:srgbClr val="FFC757"/>
                </a:solidFill>
                <a:latin typeface="Georgia" panose="02040502050405020303" pitchFamily="18" charset="0"/>
              </a:rPr>
            </a:br>
            <a:r>
              <a:rPr lang="en-US" altLang="en-US" sz="3200" dirty="0">
                <a:solidFill>
                  <a:srgbClr val="FFC757"/>
                </a:solidFill>
                <a:latin typeface="Georgia" panose="02040502050405020303" pitchFamily="18" charset="0"/>
              </a:rPr>
              <a:t>  </a:t>
            </a:r>
            <a:r>
              <a:rPr lang="en-US" altLang="en-US" sz="3200" i="1" dirty="0">
                <a:solidFill>
                  <a:srgbClr val="FFC757"/>
                </a:solidFill>
                <a:latin typeface="Georgia" panose="02040502050405020303" pitchFamily="18" charset="0"/>
              </a:rPr>
              <a:t>Dao</a:t>
            </a:r>
            <a:r>
              <a:rPr lang="en-US" altLang="en-US" sz="3200" dirty="0">
                <a:solidFill>
                  <a:srgbClr val="FFC757"/>
                </a:solidFill>
                <a:latin typeface="Georgia" panose="02040502050405020303" pitchFamily="18" charset="0"/>
              </a:rPr>
              <a:t>; one with nature.  </a:t>
            </a:r>
          </a:p>
          <a:p>
            <a:pPr>
              <a:spcBef>
                <a:spcPct val="50000"/>
              </a:spcBef>
              <a:buFont typeface="Comic Sans MS" panose="030F0702030302020204" pitchFamily="66" charset="0"/>
              <a:buNone/>
            </a:pPr>
            <a:r>
              <a:rPr lang="en-US" altLang="en-US" sz="3200" dirty="0">
                <a:solidFill>
                  <a:srgbClr val="FFC757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Georgia" panose="02040502050405020303" pitchFamily="18" charset="0"/>
              </a:rPr>
              <a:t>4. </a:t>
            </a:r>
            <a:r>
              <a:rPr lang="en-US" altLang="en-US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  <a:t>Wu </a:t>
            </a:r>
            <a:r>
              <a:rPr lang="en-US" altLang="en-US" sz="32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wei</a:t>
            </a:r>
            <a:r>
              <a:rPr lang="en-US" altLang="en-US" sz="3200" b="1" dirty="0">
                <a:solidFill>
                  <a:srgbClr val="FFC757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3200" dirty="0">
                <a:solidFill>
                  <a:srgbClr val="FFC757"/>
                </a:solidFill>
                <a:latin typeface="Georgia" panose="02040502050405020303" pitchFamily="18" charset="0"/>
              </a:rPr>
              <a:t>= “Let nature take its course.”</a:t>
            </a:r>
            <a:br>
              <a:rPr lang="en-US" altLang="en-US" sz="3200" dirty="0">
                <a:solidFill>
                  <a:srgbClr val="FFC757"/>
                </a:solidFill>
                <a:latin typeface="Georgia" panose="02040502050405020303" pitchFamily="18" charset="0"/>
              </a:rPr>
            </a:br>
            <a:r>
              <a:rPr lang="en-US" altLang="en-US" sz="3200" dirty="0">
                <a:solidFill>
                  <a:srgbClr val="FFC757"/>
                </a:solidFill>
                <a:latin typeface="Georgia" panose="02040502050405020303" pitchFamily="18" charset="0"/>
              </a:rPr>
              <a:t>                       “The art of doing nothing.”</a:t>
            </a:r>
            <a:br>
              <a:rPr lang="en-US" altLang="en-US" sz="3200" dirty="0">
                <a:solidFill>
                  <a:srgbClr val="FFC757"/>
                </a:solidFill>
                <a:latin typeface="Georgia" panose="02040502050405020303" pitchFamily="18" charset="0"/>
              </a:rPr>
            </a:br>
            <a:r>
              <a:rPr lang="en-US" altLang="en-US" sz="3200" dirty="0">
                <a:solidFill>
                  <a:srgbClr val="FFC757"/>
                </a:solidFill>
                <a:latin typeface="Georgia" panose="02040502050405020303" pitchFamily="18" charset="0"/>
              </a:rPr>
              <a:t>                       “Go with the flow!”</a:t>
            </a:r>
          </a:p>
          <a:p>
            <a:pPr>
              <a:spcBef>
                <a:spcPct val="50000"/>
              </a:spcBef>
              <a:buFont typeface="Comic Sans MS" panose="030F0702030302020204" pitchFamily="66" charset="0"/>
              <a:buNone/>
            </a:pPr>
            <a:r>
              <a:rPr lang="en-US" altLang="en-US" sz="3200" dirty="0">
                <a:solidFill>
                  <a:srgbClr val="FFC757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Georgia" panose="02040502050405020303" pitchFamily="18" charset="0"/>
              </a:rPr>
              <a:t>5. </a:t>
            </a:r>
            <a:r>
              <a:rPr lang="en-US" altLang="en-US" sz="3200" dirty="0">
                <a:solidFill>
                  <a:srgbClr val="FFC757"/>
                </a:solidFill>
                <a:latin typeface="Georgia" panose="02040502050405020303" pitchFamily="18" charset="0"/>
              </a:rPr>
              <a:t> Man is unhappy because he lives according to man-made laws, customs, &amp; traditions that are contrary to the ways of nature.</a:t>
            </a:r>
          </a:p>
        </p:txBody>
      </p:sp>
    </p:spTree>
    <p:extLst>
      <p:ext uri="{BB962C8B-B14F-4D97-AF65-F5344CB8AC3E}">
        <p14:creationId xmlns:p14="http://schemas.microsoft.com/office/powerpoint/2010/main" val="12970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E316-0F49-42FA-9BA0-08991E0A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66972" y="2466974"/>
            <a:ext cx="6858000" cy="1924052"/>
          </a:xfrm>
          <a:solidFill>
            <a:srgbClr val="CC0000"/>
          </a:solidFill>
          <a:ln w="41275">
            <a:solidFill>
              <a:srgbClr val="DAA6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8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Major Principles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8A8797-AABA-4EA2-A27A-109D69311D06}"/>
              </a:ext>
            </a:extLst>
          </p:cNvPr>
          <p:cNvSpPr/>
          <p:nvPr/>
        </p:nvSpPr>
        <p:spPr>
          <a:xfrm>
            <a:off x="2047875" y="114985"/>
            <a:ext cx="80295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C757"/>
                </a:solidFill>
                <a:latin typeface="Georgia" panose="02040502050405020303" pitchFamily="18" charset="0"/>
              </a:rPr>
              <a:t>To</a:t>
            </a:r>
            <a:r>
              <a:rPr lang="en-US" altLang="en-US" sz="3600" b="1" i="1" dirty="0">
                <a:solidFill>
                  <a:srgbClr val="FFC757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3600" b="1" dirty="0">
                <a:solidFill>
                  <a:srgbClr val="FFC757"/>
                </a:solidFill>
                <a:latin typeface="Georgia" panose="02040502050405020303" pitchFamily="18" charset="0"/>
              </a:rPr>
              <a:t>escape the “social, political, &amp; cultural traps” of life, one must escape by: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DF9FB7-01D0-4564-802B-8601DA35C5F8}"/>
              </a:ext>
            </a:extLst>
          </p:cNvPr>
          <p:cNvSpPr/>
          <p:nvPr/>
        </p:nvSpPr>
        <p:spPr>
          <a:xfrm>
            <a:off x="2428874" y="2344087"/>
            <a:ext cx="95345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Comic Sans MS" panose="030F0702030302020204" pitchFamily="66" charset="0"/>
              <a:buNone/>
            </a:pPr>
            <a:r>
              <a:rPr lang="en-US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1. </a:t>
            </a:r>
            <a:r>
              <a:rPr lang="en-US" altLang="en-US" sz="3600" dirty="0">
                <a:solidFill>
                  <a:srgbClr val="FFC757"/>
                </a:solidFill>
                <a:latin typeface="Georgia" panose="02040502050405020303" pitchFamily="18" charset="0"/>
              </a:rPr>
              <a:t>Rejecting formal knowledge and</a:t>
            </a:r>
            <a:br>
              <a:rPr lang="en-US" altLang="en-US" sz="3600" dirty="0">
                <a:solidFill>
                  <a:srgbClr val="FFC757"/>
                </a:solidFill>
                <a:latin typeface="Georgia" panose="02040502050405020303" pitchFamily="18" charset="0"/>
              </a:rPr>
            </a:br>
            <a:r>
              <a:rPr lang="en-US" altLang="en-US" sz="3600" dirty="0">
                <a:solidFill>
                  <a:srgbClr val="FFC757"/>
                </a:solidFill>
                <a:latin typeface="Georgia" panose="02040502050405020303" pitchFamily="18" charset="0"/>
              </a:rPr>
              <a:t>  learning.</a:t>
            </a:r>
            <a:r>
              <a:rPr lang="en-US" altLang="en-US" sz="3600" dirty="0">
                <a:latin typeface="Georgia" panose="02040502050405020303" pitchFamily="18" charset="0"/>
              </a:rPr>
              <a:t> </a:t>
            </a:r>
            <a:endParaRPr lang="en-US" altLang="en-US" sz="3600" dirty="0">
              <a:solidFill>
                <a:srgbClr val="FFC757"/>
              </a:solidFill>
              <a:latin typeface="Georgia" panose="02040502050405020303" pitchFamily="18" charset="0"/>
            </a:endParaRPr>
          </a:p>
          <a:p>
            <a:pPr>
              <a:spcBef>
                <a:spcPct val="50000"/>
              </a:spcBef>
              <a:buFont typeface="Comic Sans MS" panose="030F0702030302020204" pitchFamily="66" charset="0"/>
              <a:buNone/>
            </a:pPr>
            <a:r>
              <a:rPr lang="en-US" altLang="en-US" sz="3600" dirty="0">
                <a:solidFill>
                  <a:srgbClr val="FF0000"/>
                </a:solidFill>
                <a:latin typeface="Georgia" panose="02040502050405020303" pitchFamily="18" charset="0"/>
              </a:rPr>
              <a:t>2.</a:t>
            </a:r>
            <a:r>
              <a:rPr lang="en-US" altLang="en-US" sz="3600" dirty="0">
                <a:solidFill>
                  <a:srgbClr val="FFC757"/>
                </a:solidFill>
                <a:latin typeface="Georgia" panose="02040502050405020303" pitchFamily="18" charset="0"/>
              </a:rPr>
              <a:t> Relying on the senses and instincts.</a:t>
            </a:r>
          </a:p>
          <a:p>
            <a:pPr>
              <a:spcBef>
                <a:spcPct val="50000"/>
              </a:spcBef>
              <a:buFont typeface="Comic Sans MS" panose="030F0702030302020204" pitchFamily="66" charset="0"/>
              <a:buNone/>
            </a:pPr>
            <a:r>
              <a:rPr lang="en-US" altLang="en-US" sz="3600" dirty="0">
                <a:solidFill>
                  <a:srgbClr val="FF0000"/>
                </a:solidFill>
                <a:latin typeface="Georgia" panose="02040502050405020303" pitchFamily="18" charset="0"/>
              </a:rPr>
              <a:t>3.</a:t>
            </a:r>
            <a:r>
              <a:rPr lang="en-US" altLang="en-US" sz="3600" dirty="0">
                <a:solidFill>
                  <a:srgbClr val="FFC757"/>
                </a:solidFill>
                <a:latin typeface="Georgia" panose="02040502050405020303" pitchFamily="18" charset="0"/>
              </a:rPr>
              <a:t> Discovering the nature and</a:t>
            </a:r>
            <a:br>
              <a:rPr lang="en-US" altLang="en-US" sz="3600" dirty="0">
                <a:solidFill>
                  <a:srgbClr val="FFC757"/>
                </a:solidFill>
                <a:latin typeface="Georgia" panose="02040502050405020303" pitchFamily="18" charset="0"/>
              </a:rPr>
            </a:br>
            <a:r>
              <a:rPr lang="en-US" altLang="en-US" sz="3600" dirty="0">
                <a:solidFill>
                  <a:srgbClr val="FFC757"/>
                </a:solidFill>
                <a:latin typeface="Georgia" panose="02040502050405020303" pitchFamily="18" charset="0"/>
              </a:rPr>
              <a:t>  “rhythm” of the universe.</a:t>
            </a:r>
          </a:p>
          <a:p>
            <a:pPr>
              <a:spcBef>
                <a:spcPct val="50000"/>
              </a:spcBef>
              <a:buFont typeface="Comic Sans MS" panose="030F0702030302020204" pitchFamily="66" charset="0"/>
              <a:buNone/>
            </a:pPr>
            <a:r>
              <a:rPr lang="en-US" altLang="en-US" sz="3600" dirty="0">
                <a:solidFill>
                  <a:srgbClr val="FF0000"/>
                </a:solidFill>
                <a:latin typeface="Georgia" panose="02040502050405020303" pitchFamily="18" charset="0"/>
              </a:rPr>
              <a:t>4.</a:t>
            </a:r>
            <a:r>
              <a:rPr lang="en-US" altLang="en-US" sz="3600" dirty="0">
                <a:solidFill>
                  <a:srgbClr val="FFC757"/>
                </a:solidFill>
                <a:latin typeface="Georgia" panose="02040502050405020303" pitchFamily="18" charset="0"/>
              </a:rPr>
              <a:t> Ignoring political and social laws.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40239D-597B-4764-9233-46750AE32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49" y="992148"/>
            <a:ext cx="21907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54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6BE246-4B24-411D-BD21-BEA064909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90688"/>
            <a:ext cx="10677525" cy="48221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3E95BD-6220-479D-9BFF-2701967B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500" b="1" i="1" dirty="0">
                <a:solidFill>
                  <a:srgbClr val="CC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Yin &amp; Yang</a:t>
            </a:r>
            <a:endParaRPr lang="en-US" sz="66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50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E316-0F49-42FA-9BA0-08991E0A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66972" y="2466974"/>
            <a:ext cx="6858000" cy="1924052"/>
          </a:xfrm>
          <a:solidFill>
            <a:srgbClr val="CC0000"/>
          </a:solidFill>
          <a:ln w="41275">
            <a:solidFill>
              <a:srgbClr val="DAA6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8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Comparison</a:t>
            </a:r>
            <a:endParaRPr lang="en-US" sz="4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F788E12-3F00-475F-998B-DF8185B97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4" y="448657"/>
            <a:ext cx="90963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Comic Sans MS" panose="030F0702030302020204" pitchFamily="66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DAA600"/>
                </a:solidFill>
                <a:effectLst/>
                <a:uLnTx/>
                <a:uFillTx/>
                <a:latin typeface="Georgia" panose="02040502050405020303" pitchFamily="18" charset="0"/>
              </a:rPr>
              <a:t>How does one live in a chaotic world?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DAA600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FD93E-782D-40CB-8841-1A3374AC6900}"/>
              </a:ext>
            </a:extLst>
          </p:cNvPr>
          <p:cNvSpPr txBox="1"/>
          <p:nvPr/>
        </p:nvSpPr>
        <p:spPr>
          <a:xfrm>
            <a:off x="2628900" y="2038350"/>
            <a:ext cx="8724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CC0000"/>
                </a:solidFill>
                <a:latin typeface="Georgia" panose="02040502050405020303" pitchFamily="18" charset="0"/>
              </a:rPr>
              <a:t>Confucianism</a:t>
            </a:r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 = moral order in society</a:t>
            </a:r>
          </a:p>
          <a:p>
            <a:endParaRPr lang="en-US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3600" b="1" i="1" dirty="0">
                <a:solidFill>
                  <a:srgbClr val="CC0000"/>
                </a:solidFill>
                <a:latin typeface="Georgia" panose="02040502050405020303" pitchFamily="18" charset="0"/>
              </a:rPr>
              <a:t>Legalism</a:t>
            </a:r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 = rule by harsh law &amp; order</a:t>
            </a:r>
          </a:p>
          <a:p>
            <a:endParaRPr lang="en-US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3600" b="1" i="1" dirty="0">
                <a:solidFill>
                  <a:srgbClr val="CC0000"/>
                </a:solidFill>
                <a:latin typeface="Georgia" panose="02040502050405020303" pitchFamily="18" charset="0"/>
              </a:rPr>
              <a:t>Taoism</a:t>
            </a:r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 = freedom for individuals, less gov’t, avoid conformity</a:t>
            </a:r>
            <a:endParaRPr lang="en-US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E316-0F49-42FA-9BA0-08991E0A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4" y="180975"/>
            <a:ext cx="6829425" cy="1139825"/>
          </a:xfrm>
          <a:solidFill>
            <a:srgbClr val="CC0000"/>
          </a:solidFill>
          <a:ln w="38100">
            <a:solidFill>
              <a:srgbClr val="DAA6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115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Confucius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432AF-A15B-4D04-93E2-834CF838B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58" y="1682080"/>
            <a:ext cx="5576667" cy="44139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551-479 BCE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 Born in feudal state of Lu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Georgia" panose="02040502050405020303" pitchFamily="18" charset="0"/>
              </a:rPr>
              <a:t>Kongfuzi</a:t>
            </a: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 (surname + “master”)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 Shi class (between aristocracy &amp; commoner)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 Government worker for Lu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 Became teacher, author</a:t>
            </a:r>
          </a:p>
        </p:txBody>
      </p:sp>
      <p:pic>
        <p:nvPicPr>
          <p:cNvPr id="4" name="Picture 4" descr="portrait">
            <a:extLst>
              <a:ext uri="{FF2B5EF4-FFF2-40B4-BE49-F238E27FC236}">
                <a16:creationId xmlns:a16="http://schemas.microsoft.com/office/drawing/2014/main" id="{33DA54A2-B5BD-4A88-874D-2624BE4F2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010" y="117474"/>
            <a:ext cx="2049002" cy="2694905"/>
          </a:xfrm>
          <a:prstGeom prst="rect">
            <a:avLst/>
          </a:prstGeom>
          <a:noFill/>
          <a:ln>
            <a:solidFill>
              <a:srgbClr val="FFC75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4098DB-C3BF-45E8-929E-2D07415F4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6" y="2901113"/>
            <a:ext cx="5681442" cy="383941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AA306E0-E086-4C82-9552-72987E630162}"/>
              </a:ext>
            </a:extLst>
          </p:cNvPr>
          <p:cNvSpPr/>
          <p:nvPr/>
        </p:nvSpPr>
        <p:spPr>
          <a:xfrm>
            <a:off x="9105357" y="4191000"/>
            <a:ext cx="1064529" cy="7429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432AF-A15B-4D04-93E2-834CF838B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95897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Considered a philosophy, but intended to build on Zhou religious traditions of natural spirits &amp; ancestor worship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 Sought basis for “stable, unified, and enduring social order”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 Emphasized “ritual” = social mores = civilized society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B8DD56-E32C-46DF-B0AD-BB98CCC9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CC0000"/>
          </a:solidFill>
          <a:ln w="38100">
            <a:solidFill>
              <a:srgbClr val="DAA6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115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Philosophy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7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432AF-A15B-4D04-93E2-834CF838B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2" y="2141537"/>
            <a:ext cx="11610975" cy="4351338"/>
          </a:xfrm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3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4300" b="1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Social harmony </a:t>
            </a:r>
            <a:r>
              <a:rPr lang="en-US" sz="3900" dirty="0">
                <a:solidFill>
                  <a:schemeClr val="bg1"/>
                </a:solidFill>
                <a:latin typeface="Georgia" panose="02040502050405020303" pitchFamily="18" charset="0"/>
              </a:rPr>
              <a:t>(Everyone knows his/her place &amp; fulfills role well.)</a:t>
            </a:r>
            <a:endParaRPr lang="en-US" sz="43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3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4300" b="1" dirty="0">
                <a:solidFill>
                  <a:srgbClr val="DAA600"/>
                </a:solidFill>
                <a:latin typeface="Georgia" panose="02040502050405020303" pitchFamily="18" charset="0"/>
              </a:rPr>
              <a:t>Relationships</a:t>
            </a:r>
            <a:r>
              <a:rPr lang="en-US" sz="43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900" dirty="0">
                <a:solidFill>
                  <a:schemeClr val="bg1"/>
                </a:solidFill>
                <a:latin typeface="Georgia" panose="02040502050405020303" pitchFamily="18" charset="0"/>
              </a:rPr>
              <a:t>(Responsibilities are required by each relationship.)</a:t>
            </a:r>
            <a:endParaRPr lang="en-US" sz="43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3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4300" b="1" dirty="0">
                <a:solidFill>
                  <a:srgbClr val="DAA600"/>
                </a:solidFill>
                <a:latin typeface="Georgia" panose="02040502050405020303" pitchFamily="18" charset="0"/>
              </a:rPr>
              <a:t>Morality</a:t>
            </a:r>
            <a:r>
              <a:rPr lang="en-US" sz="4300" dirty="0">
                <a:solidFill>
                  <a:srgbClr val="DAA600"/>
                </a:solidFill>
                <a:latin typeface="Georgia" panose="02040502050405020303" pitchFamily="18" charset="0"/>
              </a:rPr>
              <a:t> </a:t>
            </a:r>
            <a:r>
              <a:rPr lang="en-US" sz="3900" dirty="0">
                <a:solidFill>
                  <a:schemeClr val="bg1"/>
                </a:solidFill>
                <a:latin typeface="Georgia" panose="02040502050405020303" pitchFamily="18" charset="0"/>
              </a:rPr>
              <a:t>(In order to govern others, one must first govern one’s self.)</a:t>
            </a:r>
            <a:endParaRPr lang="en-US" sz="43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3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4300" b="1" dirty="0">
                <a:solidFill>
                  <a:srgbClr val="DAA600"/>
                </a:solidFill>
                <a:latin typeface="Georgia" panose="02040502050405020303" pitchFamily="18" charset="0"/>
              </a:rPr>
              <a:t>Filial piety </a:t>
            </a:r>
            <a:r>
              <a:rPr lang="en-US" sz="3900" dirty="0">
                <a:solidFill>
                  <a:schemeClr val="bg1"/>
                </a:solidFill>
                <a:latin typeface="Georgia" panose="02040502050405020303" pitchFamily="18" charset="0"/>
              </a:rPr>
              <a:t>(Family is the epitome of a society.)</a:t>
            </a:r>
            <a:endParaRPr lang="en-US" sz="43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B8DD56-E32C-46DF-B0AD-BB98CCC9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CC0000"/>
          </a:solidFill>
          <a:ln w="38100">
            <a:solidFill>
              <a:srgbClr val="DAA6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115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Major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7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432AF-A15B-4D04-93E2-834CF838B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2" y="2006600"/>
            <a:ext cx="1161097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300" b="1" dirty="0">
                <a:solidFill>
                  <a:srgbClr val="DAA600"/>
                </a:solidFill>
                <a:latin typeface="Georgia" panose="02040502050405020303" pitchFamily="18" charset="0"/>
              </a:rPr>
              <a:t>Ren</a:t>
            </a:r>
            <a:r>
              <a:rPr lang="en-US" sz="4300" dirty="0">
                <a:solidFill>
                  <a:schemeClr val="bg1"/>
                </a:solidFill>
                <a:latin typeface="Georgia" panose="02040502050405020303" pitchFamily="18" charset="0"/>
              </a:rPr>
              <a:t> = Humaneness, benevolence, humanity</a:t>
            </a:r>
          </a:p>
          <a:p>
            <a:pPr marL="0" indent="0">
              <a:buNone/>
            </a:pPr>
            <a:r>
              <a:rPr lang="en-US" sz="4300" b="1" dirty="0">
                <a:solidFill>
                  <a:srgbClr val="DAA600"/>
                </a:solidFill>
                <a:latin typeface="Georgia" panose="02040502050405020303" pitchFamily="18" charset="0"/>
              </a:rPr>
              <a:t>Li </a:t>
            </a:r>
            <a:r>
              <a:rPr lang="en-US" sz="4300" dirty="0">
                <a:solidFill>
                  <a:schemeClr val="bg1"/>
                </a:solidFill>
                <a:latin typeface="Georgia" panose="02040502050405020303" pitchFamily="18" charset="0"/>
              </a:rPr>
              <a:t>=  Ritual, proper conduct (outward expression)</a:t>
            </a:r>
          </a:p>
          <a:p>
            <a:pPr marL="0" indent="0">
              <a:buNone/>
            </a:pPr>
            <a:r>
              <a:rPr lang="en-US" sz="4300" b="1" dirty="0">
                <a:solidFill>
                  <a:srgbClr val="DAA600"/>
                </a:solidFill>
                <a:latin typeface="Georgia" panose="02040502050405020303" pitchFamily="18" charset="0"/>
              </a:rPr>
              <a:t>Yi </a:t>
            </a:r>
            <a:r>
              <a:rPr lang="en-US" sz="4300" dirty="0">
                <a:solidFill>
                  <a:schemeClr val="bg1"/>
                </a:solidFill>
                <a:latin typeface="Georgia" panose="02040502050405020303" pitchFamily="18" charset="0"/>
              </a:rPr>
              <a:t>=  Righteousness (inward expression)</a:t>
            </a:r>
          </a:p>
          <a:p>
            <a:pPr marL="0" indent="0">
              <a:buNone/>
            </a:pPr>
            <a:r>
              <a:rPr lang="en-US" sz="4300" b="1" dirty="0">
                <a:solidFill>
                  <a:srgbClr val="DAA600"/>
                </a:solidFill>
                <a:latin typeface="Georgia" panose="02040502050405020303" pitchFamily="18" charset="0"/>
              </a:rPr>
              <a:t>Shu</a:t>
            </a:r>
            <a:r>
              <a:rPr lang="en-US" sz="4300" dirty="0">
                <a:solidFill>
                  <a:schemeClr val="bg1"/>
                </a:solidFill>
                <a:latin typeface="Georgia" panose="02040502050405020303" pitchFamily="18" charset="0"/>
              </a:rPr>
              <a:t> =  Reciprocity, empathy, altruism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C757"/>
              </a:buClr>
              <a:buNone/>
            </a:pPr>
            <a:r>
              <a:rPr lang="en-US" altLang="en-US" sz="3900" b="1" i="1" dirty="0">
                <a:solidFill>
                  <a:srgbClr val="FFCC66"/>
                </a:solidFill>
                <a:latin typeface="Bradley Hand ITC" panose="03070402050302030203" pitchFamily="66" charset="0"/>
              </a:rPr>
              <a:t>Do not do unto others what you would </a:t>
            </a:r>
            <a:br>
              <a:rPr lang="en-US" altLang="en-US" sz="3900" b="1" i="1" dirty="0">
                <a:solidFill>
                  <a:srgbClr val="FFCC66"/>
                </a:solidFill>
                <a:latin typeface="Bradley Hand ITC" panose="03070402050302030203" pitchFamily="66" charset="0"/>
              </a:rPr>
            </a:br>
            <a:r>
              <a:rPr lang="en-US" altLang="en-US" sz="3900" b="1" i="1" dirty="0">
                <a:solidFill>
                  <a:srgbClr val="FFCC66"/>
                </a:solidFill>
                <a:latin typeface="Bradley Hand ITC" panose="03070402050302030203" pitchFamily="66" charset="0"/>
              </a:rPr>
              <a:t>not want others to do unto you.</a:t>
            </a:r>
            <a:endParaRPr lang="en-US" sz="4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4300" b="1" dirty="0">
                <a:solidFill>
                  <a:srgbClr val="DAA600"/>
                </a:solidFill>
                <a:latin typeface="Georgia" panose="02040502050405020303" pitchFamily="18" charset="0"/>
              </a:rPr>
              <a:t>Xiao</a:t>
            </a:r>
            <a:r>
              <a:rPr lang="en-US" sz="4300" dirty="0">
                <a:solidFill>
                  <a:schemeClr val="bg1"/>
                </a:solidFill>
                <a:latin typeface="Georgia" panose="02040502050405020303" pitchFamily="18" charset="0"/>
              </a:rPr>
              <a:t> = Filial piety (Respect for elders)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B8DD56-E32C-46DF-B0AD-BB98CCC9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CC0000"/>
          </a:solidFill>
          <a:ln w="38100">
            <a:solidFill>
              <a:srgbClr val="DAA6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115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Major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0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432AF-A15B-4D04-93E2-834CF838B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675" y="387350"/>
            <a:ext cx="10182225" cy="614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              Ruler                         Subject</a:t>
            </a:r>
            <a:endParaRPr lang="en-US" sz="1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            Father                         Son</a:t>
            </a:r>
            <a:endParaRPr lang="en-US" sz="1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Elder brother                         Younger brother</a:t>
            </a:r>
            <a:endParaRPr lang="en-US" sz="1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        Husband                          Wife</a:t>
            </a:r>
            <a:endParaRPr lang="en-US" sz="1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 Older Friend                           Younger Friend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B8DD56-E32C-46DF-B0AD-BB98CCC9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66219" y="2766217"/>
            <a:ext cx="6858001" cy="1325563"/>
          </a:xfrm>
          <a:solidFill>
            <a:srgbClr val="CC0000"/>
          </a:solidFill>
          <a:ln w="38100">
            <a:solidFill>
              <a:srgbClr val="DAA6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115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Relationships </a:t>
            </a:r>
            <a:endParaRPr lang="en-US" dirty="0"/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3F28CCEF-6592-4EA0-9D0A-375EFFDAAE11}"/>
              </a:ext>
            </a:extLst>
          </p:cNvPr>
          <p:cNvSpPr/>
          <p:nvPr/>
        </p:nvSpPr>
        <p:spPr>
          <a:xfrm>
            <a:off x="5600700" y="3233735"/>
            <a:ext cx="1476375" cy="390525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3D77551F-F5B5-49A5-937F-039D80AD36A8}"/>
              </a:ext>
            </a:extLst>
          </p:cNvPr>
          <p:cNvSpPr/>
          <p:nvPr/>
        </p:nvSpPr>
        <p:spPr>
          <a:xfrm>
            <a:off x="5600700" y="1890710"/>
            <a:ext cx="1476375" cy="390525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CEC9829D-A826-4437-9BCF-7B5F8960978B}"/>
              </a:ext>
            </a:extLst>
          </p:cNvPr>
          <p:cNvSpPr/>
          <p:nvPr/>
        </p:nvSpPr>
        <p:spPr>
          <a:xfrm>
            <a:off x="5600699" y="547685"/>
            <a:ext cx="1476375" cy="390525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698DF02F-5F62-4D41-8432-685BFC140BF1}"/>
              </a:ext>
            </a:extLst>
          </p:cNvPr>
          <p:cNvSpPr/>
          <p:nvPr/>
        </p:nvSpPr>
        <p:spPr>
          <a:xfrm>
            <a:off x="5600697" y="4560880"/>
            <a:ext cx="1476375" cy="390525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2E16A38A-A163-4118-B4E1-961EB427FF01}"/>
              </a:ext>
            </a:extLst>
          </p:cNvPr>
          <p:cNvSpPr/>
          <p:nvPr/>
        </p:nvSpPr>
        <p:spPr>
          <a:xfrm>
            <a:off x="5600698" y="5919790"/>
            <a:ext cx="1476375" cy="390525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5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432AF-A15B-4D04-93E2-834CF838B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675" y="387350"/>
            <a:ext cx="10601325" cy="614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4000" b="1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Classic of Poetry </a:t>
            </a: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(songs, hymns to ancestors)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r>
              <a:rPr lang="en-US" sz="4000" b="1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Book of Documents  </a:t>
            </a: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(speeches by early Zhou rulers)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r>
              <a:rPr lang="en-US" sz="4000" b="1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Book of Rites </a:t>
            </a: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(ancient rituals, court ceremonies)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r>
              <a:rPr lang="en-US" sz="4000" b="1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Ching </a:t>
            </a: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(“book of changes,” divination system)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r>
              <a:rPr lang="en-US" sz="4000" b="1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Spring &amp; Autumn Annals </a:t>
            </a: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(history of Lu)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B8DD56-E32C-46DF-B0AD-BB98CCC9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66219" y="2766217"/>
            <a:ext cx="6858001" cy="1325563"/>
          </a:xfrm>
          <a:solidFill>
            <a:srgbClr val="CC0000"/>
          </a:solidFill>
          <a:ln w="38100">
            <a:solidFill>
              <a:srgbClr val="DAA6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115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Five Classics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22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432AF-A15B-4D04-93E2-834CF838B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675" y="387350"/>
            <a:ext cx="6772275" cy="614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Most important Confucian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Analects (“discussions”)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 Written ca. 479-221 BCE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Emphasizes the importance of morality for the betterment of oneself and society in general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Teachings for both commoners and rulers to follow in the pursuit of 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morality</a:t>
            </a:r>
            <a:r>
              <a:rPr lang="en-US" sz="20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 Basis of Chinese education for 2000 years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B8DD56-E32C-46DF-B0AD-BB98CCC9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66219" y="2766217"/>
            <a:ext cx="6858001" cy="1325563"/>
          </a:xfrm>
          <a:solidFill>
            <a:srgbClr val="CC0000"/>
          </a:solidFill>
          <a:ln w="38100">
            <a:solidFill>
              <a:srgbClr val="DAA6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11500" b="1" i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ivaldi" panose="03020602050506090804" pitchFamily="66" charset="0"/>
              </a:rPr>
              <a:t>Analects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6BE8E-4C8C-4DB0-8A55-12D34737D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5" y="588962"/>
            <a:ext cx="314325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27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756</Words>
  <Application>Microsoft Office PowerPoint</Application>
  <PresentationFormat>Widescreen</PresentationFormat>
  <Paragraphs>133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Bradley Hand ITC</vt:lpstr>
      <vt:lpstr>Calibri</vt:lpstr>
      <vt:lpstr>Calibri Light</vt:lpstr>
      <vt:lpstr>Comic Sans MS</vt:lpstr>
      <vt:lpstr>Georgia</vt:lpstr>
      <vt:lpstr>Vivaldi</vt:lpstr>
      <vt:lpstr>Wingdings</vt:lpstr>
      <vt:lpstr>Office Theme</vt:lpstr>
      <vt:lpstr>Chinese Philosophies Confucianism, Legalism, Taoism</vt:lpstr>
      <vt:lpstr>Confucianism</vt:lpstr>
      <vt:lpstr>Confucius </vt:lpstr>
      <vt:lpstr>Philosophy </vt:lpstr>
      <vt:lpstr>Major Principles</vt:lpstr>
      <vt:lpstr>Major Principles</vt:lpstr>
      <vt:lpstr>Relationships </vt:lpstr>
      <vt:lpstr>Five Classics</vt:lpstr>
      <vt:lpstr>Analects </vt:lpstr>
      <vt:lpstr>Analects </vt:lpstr>
      <vt:lpstr>PowerPoint Presentation</vt:lpstr>
      <vt:lpstr>PowerPoint Presentation</vt:lpstr>
      <vt:lpstr>Mencius</vt:lpstr>
      <vt:lpstr>Legalism</vt:lpstr>
      <vt:lpstr>Han Feizi </vt:lpstr>
      <vt:lpstr>Major Principles</vt:lpstr>
      <vt:lpstr>Shi Huangdi </vt:lpstr>
      <vt:lpstr>Taoism</vt:lpstr>
      <vt:lpstr>Lao-Tzu</vt:lpstr>
      <vt:lpstr>Tao Te Ching</vt:lpstr>
      <vt:lpstr>Major Principles</vt:lpstr>
      <vt:lpstr>Major Principles</vt:lpstr>
      <vt:lpstr>Yin &amp; Yang</vt:lpstr>
      <vt:lpstr>Comparison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Confucianism, Legalism, Daoism</dc:title>
  <dc:creator>Owner</dc:creator>
  <cp:lastModifiedBy>Owner</cp:lastModifiedBy>
  <cp:revision>31</cp:revision>
  <dcterms:created xsi:type="dcterms:W3CDTF">2020-05-05T00:00:40Z</dcterms:created>
  <dcterms:modified xsi:type="dcterms:W3CDTF">2020-05-05T13:23:52Z</dcterms:modified>
</cp:coreProperties>
</file>