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  <p:sldMasterId id="2147483732" r:id="rId2"/>
  </p:sldMasterIdLst>
  <p:notesMasterIdLst>
    <p:notesMasterId r:id="rId37"/>
  </p:notesMasterIdLst>
  <p:sldIdLst>
    <p:sldId id="269" r:id="rId3"/>
    <p:sldId id="276" r:id="rId4"/>
    <p:sldId id="274" r:id="rId5"/>
    <p:sldId id="273" r:id="rId6"/>
    <p:sldId id="275" r:id="rId7"/>
    <p:sldId id="271" r:id="rId8"/>
    <p:sldId id="258" r:id="rId9"/>
    <p:sldId id="281" r:id="rId10"/>
    <p:sldId id="283" r:id="rId11"/>
    <p:sldId id="282" r:id="rId12"/>
    <p:sldId id="285" r:id="rId13"/>
    <p:sldId id="272" r:id="rId14"/>
    <p:sldId id="284" r:id="rId15"/>
    <p:sldId id="280" r:id="rId16"/>
    <p:sldId id="295" r:id="rId17"/>
    <p:sldId id="296" r:id="rId18"/>
    <p:sldId id="293" r:id="rId19"/>
    <p:sldId id="294" r:id="rId20"/>
    <p:sldId id="297" r:id="rId21"/>
    <p:sldId id="277" r:id="rId22"/>
    <p:sldId id="278" r:id="rId23"/>
    <p:sldId id="263" r:id="rId24"/>
    <p:sldId id="298" r:id="rId25"/>
    <p:sldId id="289" r:id="rId26"/>
    <p:sldId id="260" r:id="rId27"/>
    <p:sldId id="288" r:id="rId28"/>
    <p:sldId id="286" r:id="rId29"/>
    <p:sldId id="299" r:id="rId30"/>
    <p:sldId id="287" r:id="rId31"/>
    <p:sldId id="300" r:id="rId32"/>
    <p:sldId id="279" r:id="rId33"/>
    <p:sldId id="290" r:id="rId34"/>
    <p:sldId id="291" r:id="rId35"/>
    <p:sldId id="292" r:id="rId36"/>
  </p:sldIdLst>
  <p:sldSz cx="12192000" cy="6858000"/>
  <p:notesSz cx="6858000" cy="9144000"/>
  <p:embeddedFontLst>
    <p:embeddedFont>
      <p:font typeface="Versailles LT" panose="02000505070000020003" pitchFamily="2" charset="0"/>
      <p:regular r:id="rId38"/>
      <p:bold r:id="rId39"/>
    </p:embeddedFont>
    <p:embeddedFont>
      <p:font typeface="Kartika" panose="02020503030404060203" pitchFamily="18" charset="0"/>
      <p:regular r:id="rId40"/>
      <p:bold r:id="rId41"/>
    </p:embeddedFont>
    <p:embeddedFont>
      <p:font typeface="ChalkDust" pitchFamily="2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Franklin Gothic Demi" panose="020B0703020102020204" pitchFamily="34" charset="0"/>
      <p:regular r:id="rId49"/>
      <p:italic r:id="rId50"/>
    </p:embeddedFont>
    <p:embeddedFont>
      <p:font typeface="High Tower Text" panose="02040502050506030303" pitchFamily="18" charset="0"/>
      <p:regular r:id="rId51"/>
      <p: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2119"/>
    <a:srgbClr val="7C5A2D"/>
    <a:srgbClr val="8B6938"/>
    <a:srgbClr val="000000"/>
    <a:srgbClr val="471100"/>
    <a:srgbClr val="270C00"/>
    <a:srgbClr val="9F0116"/>
    <a:srgbClr val="710612"/>
    <a:srgbClr val="4C1116"/>
    <a:srgbClr val="1F15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2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60C77-8455-4A81-A07B-66899C851725}" type="datetimeFigureOut">
              <a:rPr lang="en-US" smtClean="0"/>
              <a:t>3/23/2014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227DE-4B9D-4984-9625-8BAFF2AE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1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Horace_Vernet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Napoleon Bonaparte leading his troops over the bridge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Arcole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orace Vernet"/>
              </a:rPr>
              <a:t>Horace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orace Vernet"/>
              </a:rPr>
              <a:t>Vernet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227DE-4B9D-4984-9625-8BAFF2AECE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5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3FFFF-7CCB-41CE-93B7-E6C14530DE3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4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94C5D-B82C-4667-A19D-44869E5A5FC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5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016EC-10C2-47B3-98AD-C930FCDC120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63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01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26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459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94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12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06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30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4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56A65-DDF0-4DD9-8C0F-77C04FF5205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7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7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6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01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0466F-AC1D-48F9-920E-1E764557FBF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88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1E0D58-9D55-458A-8B67-90B2988BE9A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F3E16-AF8E-481E-8A2F-64BBDD3C923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4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EA42F-FD9D-4179-9FA1-B02B7DF12F2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53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E93DD-0ECA-4841-B3F6-029B78B1A72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3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EFC85-B025-46CC-9E1B-FE66778006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73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FAB681-4542-4466-BE80-FBAD5EB1E4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2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6793E5-A71C-43C4-9B45-69EFF91C8DC0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7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3/23/2014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1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beeveephoto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sergemelki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evanblaser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d/2.0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kabulpublicdiplomacy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hyperlink" Target="http://www.flickr.com/photos/guillaumespeurt/" TargetMode="External"/><Relationship Id="rId4" Type="http://schemas.openxmlformats.org/officeDocument/2006/relationships/hyperlink" Target="http://creativecommons.org/licenses/by-sa/2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hyperlink" Target="http://www.flickr.com/photos/guillaumespeurt/" TargetMode="External"/><Relationship Id="rId4" Type="http://schemas.openxmlformats.org/officeDocument/2006/relationships/hyperlink" Target="http://creativecommons.org/licenses/by-sa/2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tomrichey.net/" TargetMode="Externa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sergemelki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beeveephoto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tivecommons.org/licenses/by-sa/2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44569" y="409074"/>
            <a:ext cx="7770042" cy="3916429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l"/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The </a:t>
            </a:r>
            <a:r>
              <a:rPr lang="en-US" sz="102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Congress</a:t>
            </a:r>
            <a:r>
              <a:rPr lang="en-US" sz="115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 </a:t>
            </a:r>
            <a:r>
              <a:rPr lang="en-US" sz="9600" b="1" spc="150" dirty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/>
            </a:r>
            <a:br>
              <a:rPr lang="en-US" sz="9600" b="1" spc="150" dirty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</a:br>
            <a:r>
              <a:rPr lang="en-US" sz="9600" b="1" spc="150" dirty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of Vienna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466" y="4636321"/>
            <a:ext cx="68476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i="1" spc="50" dirty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igh Tower Text" panose="02040502050506030303" pitchFamily="18" charset="0"/>
              </a:rPr>
              <a:t>The Establishment of a Conservative Order</a:t>
            </a:r>
            <a:endParaRPr lang="en-US" sz="4800" b="1" i="1" dirty="0">
              <a:solidFill>
                <a:srgbClr val="FFFFFF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2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8.staticflickr.com/7404/12641271474_cc2017b06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6726" y="4433466"/>
            <a:ext cx="4692190" cy="1464027"/>
          </a:xfrm>
        </p:spPr>
        <p:txBody>
          <a:bodyPr>
            <a:no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France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remain a great power.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80105" y="6442911"/>
            <a:ext cx="3257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  <a:hlinkClick r:id="rId3" tooltip="Attribution-ShareAlike License"/>
              </a:rPr>
              <a:t>Some rights reserved</a:t>
            </a:r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 err="1">
                <a:solidFill>
                  <a:schemeClr val="accent3"/>
                </a:solidFill>
                <a:latin typeface="Arial" panose="020B0604020202020204" pitchFamily="34" charset="0"/>
                <a:hlinkClick r:id="rId4"/>
              </a:rPr>
              <a:t>beeveephoto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965062">
            <a:off x="5293717" y="2876074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965062">
            <a:off x="6649803" y="2693789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Prussia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965062">
            <a:off x="7596908" y="2432555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965062">
            <a:off x="8528184" y="2148371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20575978">
            <a:off x="2771974" y="4272258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54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3.staticflickr.com/2648/4054500020_5aea1f3b42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"/>
          <a:stretch/>
        </p:blipFill>
        <p:spPr bwMode="auto">
          <a:xfrm>
            <a:off x="-44117" y="-16042"/>
            <a:ext cx="12192001" cy="687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-44116" y="0"/>
            <a:ext cx="12236116" cy="2823411"/>
          </a:xfrm>
          <a:prstGeom prst="rect">
            <a:avLst/>
          </a:prstGeom>
          <a:gradFill flip="none" rotWithShape="1">
            <a:gsLst>
              <a:gs pos="46000">
                <a:srgbClr val="000000"/>
              </a:gs>
              <a:gs pos="86000">
                <a:srgbClr val="000000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30303"/>
              </a:solidFill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286"/>
            <a:ext cx="12147884" cy="1895851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 OF POWER</a:t>
            </a:r>
            <a:endParaRPr lang="en-US" sz="7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69723" y="6436712"/>
            <a:ext cx="3369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3C591"/>
                </a:solidFill>
                <a:latin typeface="Arial" panose="020B0604020202020204" pitchFamily="34" charset="0"/>
              </a:rPr>
              <a:t> </a:t>
            </a:r>
            <a:r>
              <a:rPr lang="en-US" sz="1400" b="1" dirty="0" smtClean="0">
                <a:solidFill>
                  <a:srgbClr val="F3C591"/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b="1" dirty="0" smtClean="0">
                <a:solidFill>
                  <a:srgbClr val="F3C591"/>
                </a:solidFill>
                <a:latin typeface="Arial" panose="020B0604020202020204" pitchFamily="34" charset="0"/>
              </a:rPr>
              <a:t> by </a:t>
            </a:r>
            <a:r>
              <a:rPr lang="en-US" sz="1400" b="1" dirty="0" smtClean="0">
                <a:solidFill>
                  <a:srgbClr val="F3C591"/>
                </a:solidFill>
                <a:latin typeface="Arial" panose="020B0604020202020204" pitchFamily="34" charset="0"/>
                <a:hlinkClick r:id="rId4"/>
              </a:rPr>
              <a:t>Serge </a:t>
            </a:r>
            <a:r>
              <a:rPr lang="en-US" sz="1400" b="1" dirty="0" err="1" smtClean="0">
                <a:solidFill>
                  <a:srgbClr val="F3C591"/>
                </a:solidFill>
                <a:latin typeface="Arial" panose="020B0604020202020204" pitchFamily="34" charset="0"/>
                <a:hlinkClick r:id="rId4"/>
              </a:rPr>
              <a:t>Melki</a:t>
            </a:r>
            <a:endParaRPr lang="en-US" sz="1400" b="1" dirty="0">
              <a:solidFill>
                <a:srgbClr val="F3C5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3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46" y="472701"/>
            <a:ext cx="8310282" cy="2741146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6600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n-lt"/>
              </a:rPr>
              <a:t>Prince </a:t>
            </a:r>
            <a:r>
              <a:rPr lang="en-US" sz="6600" spc="150" dirty="0" err="1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n-lt"/>
              </a:rPr>
              <a:t>Klemens</a:t>
            </a:r>
            <a:r>
              <a:rPr lang="en-US" sz="6600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n-lt"/>
              </a:rPr>
              <a:t> von </a:t>
            </a: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Metternich</a:t>
            </a:r>
            <a:endParaRPr lang="en-US" sz="11500" b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Versailles LT" panose="02000505070000020003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3839" y="3686548"/>
            <a:ext cx="6494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i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Austrian Foreign Minister</a:t>
            </a:r>
          </a:p>
        </p:txBody>
      </p:sp>
    </p:spTree>
    <p:extLst>
      <p:ext uri="{BB962C8B-B14F-4D97-AF65-F5344CB8AC3E}">
        <p14:creationId xmlns:p14="http://schemas.microsoft.com/office/powerpoint/2010/main" val="289526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farm5.staticflickr.com/4056/4640439307_fa1d193461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3" b="23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487045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“Coachman of Europe”</a:t>
            </a:r>
            <a:endParaRPr lang="en-US" sz="6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33612" y="6418540"/>
            <a:ext cx="2760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 err="1">
                <a:solidFill>
                  <a:schemeClr val="accent3"/>
                </a:solidFill>
                <a:latin typeface="Arial" panose="020B0604020202020204" pitchFamily="34" charset="0"/>
                <a:hlinkClick r:id="rId4"/>
              </a:rPr>
              <a:t>eblaser</a:t>
            </a:r>
            <a:endParaRPr lang="en-US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5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46" y="472701"/>
            <a:ext cx="8310282" cy="2741146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88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Conservatism</a:t>
            </a:r>
            <a:endParaRPr lang="en-US" sz="11500" b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Versailles LT" panose="02000505070000020003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751" y="3656771"/>
            <a:ext cx="6797187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0" fontAlgn="base" hangingPunct="0">
              <a:spcBef>
                <a:spcPct val="0"/>
              </a:spcBef>
              <a:spcAft>
                <a:spcPts val="1800"/>
              </a:spcAft>
              <a:buFont typeface="+mj-lt"/>
              <a:buAutoNum type="romanUcPeriod"/>
            </a:pPr>
            <a:r>
              <a:rPr lang="en-US" sz="4400" b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Stability </a:t>
            </a:r>
            <a:r>
              <a:rPr lang="en-US" sz="4400" b="1" i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within</a:t>
            </a:r>
            <a:r>
              <a:rPr lang="en-US" sz="4400" b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 states</a:t>
            </a:r>
          </a:p>
          <a:p>
            <a:pPr marL="742950" indent="-742950" eaLnBrk="0" fontAlgn="base" hangingPunct="0">
              <a:spcBef>
                <a:spcPct val="0"/>
              </a:spcBef>
              <a:spcAft>
                <a:spcPts val="1800"/>
              </a:spcAft>
              <a:buFont typeface="+mj-lt"/>
              <a:buAutoNum type="romanUcPeriod"/>
            </a:pPr>
            <a:r>
              <a:rPr lang="en-US" sz="4400" b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Stability </a:t>
            </a:r>
            <a:r>
              <a:rPr lang="en-US" sz="4400" b="1" i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between</a:t>
            </a:r>
            <a:r>
              <a:rPr lang="en-US" sz="4400" b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 states</a:t>
            </a:r>
            <a:endParaRPr lang="en-US" sz="3200" b="1" i="1" spc="50" dirty="0" smtClean="0">
              <a:ln w="13500">
                <a:solidFill>
                  <a:srgbClr val="BE7960">
                    <a:shade val="2500"/>
                    <a:alpha val="6500"/>
                  </a:srgbClr>
                </a:solidFill>
                <a:prstDash val="solid"/>
              </a:ln>
              <a:solidFill>
                <a:srgbClr val="BE7960">
                  <a:tint val="3000"/>
                  <a:alpha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80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d/Le_Serment_du_Jeu_de_pau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0706" r="3435" b="31004"/>
          <a:stretch/>
        </p:blipFill>
        <p:spPr>
          <a:xfrm>
            <a:off x="-24064" y="240632"/>
            <a:ext cx="12247162" cy="24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8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72701"/>
            <a:ext cx="8552328" cy="585591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STABILITY</a:t>
            </a:r>
            <a:b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</a:br>
            <a:r>
              <a:rPr lang="en-US" sz="9600" b="1" i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n-lt"/>
              </a:rPr>
              <a:t>within</a:t>
            </a: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/>
            </a:r>
            <a:b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</a:b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states</a:t>
            </a:r>
            <a:endParaRPr lang="en-US" sz="13800" b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Versailles LT" panose="0200050507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46" y="472701"/>
            <a:ext cx="8310282" cy="2741146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88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Conservatism</a:t>
            </a:r>
            <a:endParaRPr lang="en-US" sz="11500" b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Versailles LT" panose="02000505070000020003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8291" y="3348556"/>
            <a:ext cx="55913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300" b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TRADITION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INSTITUTIONS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ARISTOCRACY</a:t>
            </a:r>
            <a:endParaRPr lang="en-US" sz="3600" b="1" spc="50" dirty="0" smtClean="0">
              <a:ln w="13500">
                <a:solidFill>
                  <a:srgbClr val="BE7960">
                    <a:shade val="2500"/>
                    <a:alpha val="6500"/>
                  </a:srgbClr>
                </a:solidFill>
                <a:prstDash val="solid"/>
              </a:ln>
              <a:solidFill>
                <a:srgbClr val="BE7960">
                  <a:tint val="3000"/>
                  <a:alpha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1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46" y="472701"/>
            <a:ext cx="8310282" cy="2741146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88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Conservatism</a:t>
            </a:r>
            <a:endParaRPr lang="en-US" sz="11500" b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Versailles LT" panose="02000505070000020003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8291" y="3377132"/>
            <a:ext cx="59716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strike="sngStrike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LIBERAL REFORM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strike="sngStrike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POPULAR GOV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strike="sngStrike" spc="50" dirty="0" smtClean="0">
                <a:ln w="13500">
                  <a:solidFill>
                    <a:srgbClr val="BE796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E7960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NATIONALISM</a:t>
            </a:r>
            <a:endParaRPr lang="en-US" sz="3600" b="1" strike="sngStrike" spc="50" dirty="0" smtClean="0">
              <a:ln w="13500">
                <a:solidFill>
                  <a:srgbClr val="BE7960">
                    <a:shade val="2500"/>
                    <a:alpha val="6500"/>
                  </a:srgbClr>
                </a:solidFill>
                <a:prstDash val="solid"/>
              </a:ln>
              <a:solidFill>
                <a:srgbClr val="BE7960">
                  <a:tint val="3000"/>
                  <a:alpha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15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30303"/>
              </a:solidFill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72701"/>
            <a:ext cx="8552328" cy="585591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STABILITY</a:t>
            </a:r>
            <a:b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</a:br>
            <a:r>
              <a:rPr lang="en-US" sz="9600" b="1" i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n-lt"/>
              </a:rPr>
              <a:t>between</a:t>
            </a: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/>
            </a:r>
            <a:b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</a:b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states</a:t>
            </a:r>
            <a:endParaRPr lang="en-US" sz="13800" b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Versailles LT" panose="0200050507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0021"/>
            <a:ext cx="12192000" cy="5406942"/>
          </a:xfrm>
        </p:spPr>
        <p:txBody>
          <a:bodyPr>
            <a:noAutofit/>
          </a:bodyPr>
          <a:lstStyle/>
          <a:p>
            <a:pPr algn="ctr"/>
            <a:r>
              <a:rPr lang="en-US" sz="287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1815</a:t>
            </a:r>
            <a:endParaRPr lang="en-US" sz="287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6575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9.staticflickr.com/8230/8499115529_6e248b55ae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1" b="10057"/>
          <a:stretch/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19050"/>
            <a:ext cx="12191999" cy="687705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60000"/>
                </a:srgbClr>
              </a:gs>
              <a:gs pos="61000">
                <a:srgbClr val="000000">
                  <a:alpha val="0"/>
                </a:srgbClr>
              </a:gs>
              <a:gs pos="18000">
                <a:srgbClr val="000000">
                  <a:alpha val="0"/>
                </a:srgbClr>
              </a:gs>
              <a:gs pos="73000">
                <a:srgbClr val="000000">
                  <a:alpha val="75000"/>
                </a:srgbClr>
              </a:gs>
            </a:gsLst>
            <a:lin ang="4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3" y="59848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2"/>
                </a:solidFill>
              </a:rPr>
              <a:t>“Concert of Europe”</a:t>
            </a:r>
            <a:endParaRPr lang="en-US" sz="6000" b="1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5237" y="5195886"/>
            <a:ext cx="7827687" cy="1319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 Powers would (informally) work together to maintain existing national boundaries and prevent revolutions.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12480"/>
            <a:ext cx="41452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  <a:latin typeface="Arial" panose="020B0604020202020204" pitchFamily="34" charset="0"/>
              </a:rPr>
              <a:t> </a:t>
            </a:r>
            <a:r>
              <a:rPr lang="en-US" sz="1200" dirty="0">
                <a:solidFill>
                  <a:schemeClr val="accent3"/>
                </a:solidFill>
                <a:latin typeface="Arial" panose="020B0604020202020204" pitchFamily="34" charset="0"/>
                <a:hlinkClick r:id="rId3" tooltip="Attribution-NoDerivs License"/>
              </a:rPr>
              <a:t>Some rights reserved</a:t>
            </a:r>
            <a:r>
              <a:rPr lang="en-US" sz="1200" dirty="0">
                <a:solidFill>
                  <a:schemeClr val="accent3"/>
                </a:solidFill>
                <a:latin typeface="Arial" panose="020B0604020202020204" pitchFamily="34" charset="0"/>
              </a:rPr>
              <a:t> by </a:t>
            </a:r>
            <a:r>
              <a:rPr lang="en-US" sz="1200" dirty="0">
                <a:solidFill>
                  <a:schemeClr val="accent3"/>
                </a:solidFill>
                <a:latin typeface="Arial" panose="020B0604020202020204" pitchFamily="34" charset="0"/>
                <a:hlinkClick r:id="rId4"/>
              </a:rPr>
              <a:t>U.S Embassy Kabul Afghanistan</a:t>
            </a:r>
            <a:endParaRPr lang="en-US" sz="1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20000"/>
                <a:lumOff val="80000"/>
              </a:schemeClr>
            </a:gs>
            <a:gs pos="9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8080"/>
            <a:ext cx="12192000" cy="3563938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COLLECTIVE </a:t>
            </a:r>
            <a:b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SECURITY</a:t>
            </a:r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06" y="5172077"/>
            <a:ext cx="11329988" cy="1047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smtClean="0"/>
              <a:t>The Concert system was an informal precedent for the more formal European associations of the 20</a:t>
            </a:r>
            <a:r>
              <a:rPr lang="en-US" i="1" baseline="30000" dirty="0" smtClean="0"/>
              <a:t>th</a:t>
            </a:r>
            <a:r>
              <a:rPr lang="en-US" i="1" dirty="0" smtClean="0"/>
              <a:t> century (League of Nations, NATO, UN, EU).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119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9.staticflickr.com/8204/8178234419_168fbb6feb_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2" b="41369"/>
          <a:stretch/>
        </p:blipFill>
        <p:spPr bwMode="auto">
          <a:xfrm>
            <a:off x="0" y="-32657"/>
            <a:ext cx="12192000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27171" y="2090172"/>
            <a:ext cx="68185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Agreement between rulers of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</a:t>
            </a:r>
            <a:r>
              <a:rPr lang="en-US" sz="5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5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PRUSSIA</a:t>
            </a:r>
            <a:r>
              <a:rPr lang="en-US" sz="5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n-US" sz="5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sz="5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</a:t>
            </a:r>
            <a:r>
              <a:rPr lang="en-US" sz="5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 in a spirit of Christian charity and to assist each other in times of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trouble</a:t>
            </a:r>
            <a:endParaRPr lang="en-US" sz="4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84078" y="683838"/>
            <a:ext cx="3228976" cy="1015663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1815-1825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686252"/>
            <a:ext cx="7772400" cy="1325563"/>
          </a:xfrm>
        </p:spPr>
        <p:txBody>
          <a:bodyPr>
            <a:noAutofit/>
          </a:bodyPr>
          <a:lstStyle/>
          <a:p>
            <a:r>
              <a:rPr lang="en-US" sz="57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“Holy Alliance”</a:t>
            </a:r>
            <a:endParaRPr lang="en-US" sz="57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7673" y="6372583"/>
            <a:ext cx="3557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hlinkClick r:id="rId4" tooltip="Attribution-ShareAlike License"/>
              </a:rPr>
              <a:t>Some rights reserved</a:t>
            </a: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hlinkClick r:id="rId5"/>
              </a:rPr>
              <a:t>Guillaume </a:t>
            </a:r>
            <a:r>
              <a:rPr lang="en-US" sz="1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hlinkClick r:id="rId5"/>
              </a:rPr>
              <a:t>Speurt</a:t>
            </a:r>
            <a:endParaRPr lang="en-US" sz="1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07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9.staticflickr.com/8204/8178234419_168fbb6feb_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2" b="41369"/>
          <a:stretch/>
        </p:blipFill>
        <p:spPr bwMode="auto">
          <a:xfrm>
            <a:off x="0" y="-32657"/>
            <a:ext cx="12192000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094514" y="2752878"/>
            <a:ext cx="6818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(i.e., to assist one another in crushing revolutionary activity).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84078" y="683838"/>
            <a:ext cx="3228976" cy="1015663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1815-1825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686252"/>
            <a:ext cx="7772400" cy="1325563"/>
          </a:xfrm>
        </p:spPr>
        <p:txBody>
          <a:bodyPr>
            <a:noAutofit/>
          </a:bodyPr>
          <a:lstStyle/>
          <a:p>
            <a:r>
              <a:rPr lang="en-US" sz="57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“Holy Alliance”</a:t>
            </a:r>
            <a:endParaRPr lang="en-US" sz="57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7673" y="6372583"/>
            <a:ext cx="3557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hlinkClick r:id="rId4" tooltip="Attribution-ShareAlike License"/>
              </a:rPr>
              <a:t>Some rights reserved</a:t>
            </a: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hlinkClick r:id="rId5"/>
              </a:rPr>
              <a:t>Guillaume </a:t>
            </a:r>
            <a:r>
              <a:rPr lang="en-US" sz="1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hlinkClick r:id="rId5"/>
              </a:rPr>
              <a:t>Speurt</a:t>
            </a:r>
            <a:endParaRPr lang="en-US" sz="1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97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6195"/>
            <a:ext cx="4395537" cy="3069216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bg2"/>
                </a:solidFill>
              </a:rPr>
              <a:t>The New Old Map </a:t>
            </a:r>
            <a:r>
              <a:rPr lang="en-US" sz="5400" b="1" dirty="0" smtClean="0">
                <a:solidFill>
                  <a:schemeClr val="bg2"/>
                </a:solidFill>
              </a:rPr>
              <a:t>of Europe</a:t>
            </a:r>
            <a:endParaRPr lang="en-US" sz="6600" b="1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11053"/>
            <a:ext cx="4395537" cy="1965909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Boundaries Re-drawn </a:t>
            </a:r>
            <a:b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105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(largely resembling </a:t>
            </a:r>
            <a:br>
              <a:rPr lang="en-US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old boundaries)</a:t>
            </a:r>
            <a:endParaRPr lang="en-US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2" descr="File:Map congress of vien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37" y="516195"/>
            <a:ext cx="7507705" cy="581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200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le:Map congress of vien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37" y="516195"/>
            <a:ext cx="7507705" cy="581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16195"/>
            <a:ext cx="4395537" cy="144094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8000" b="1" dirty="0" smtClean="0">
                <a:solidFill>
                  <a:schemeClr val="bg2"/>
                </a:solidFill>
              </a:rPr>
              <a:t>France</a:t>
            </a:r>
            <a:endParaRPr lang="en-US" sz="8000" b="1" dirty="0">
              <a:solidFill>
                <a:schemeClr val="bg2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320841" y="2374229"/>
            <a:ext cx="3946359" cy="333676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bg2"/>
                </a:solidFill>
              </a:rPr>
              <a:t>Restored to 1792 boundaries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dirty="0" smtClean="0">
              <a:solidFill>
                <a:schemeClr val="bg2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trike="sngStrike" dirty="0" smtClean="0">
                <a:solidFill>
                  <a:schemeClr val="bg2"/>
                </a:solidFill>
              </a:rPr>
              <a:t>WAR REPARATIONS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dirty="0" smtClean="0">
              <a:solidFill>
                <a:schemeClr val="bg2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chemeClr val="bg2"/>
                </a:solidFill>
              </a:rPr>
              <a:t>Bourbons Restored</a:t>
            </a:r>
            <a:endParaRPr lang="en-US" sz="3600" b="1" strike="sngStrike" dirty="0" smtClean="0">
              <a:solidFill>
                <a:schemeClr val="bg2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chemeClr val="bg2"/>
              </a:solidFill>
            </a:endParaRPr>
          </a:p>
        </p:txBody>
      </p:sp>
      <p:pic>
        <p:nvPicPr>
          <p:cNvPr id="6" name="Picture 2" descr="File:Map congress of vien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t="29067" r="29741" b="19898"/>
          <a:stretch/>
        </p:blipFill>
        <p:spPr bwMode="auto">
          <a:xfrm>
            <a:off x="4395536" y="481263"/>
            <a:ext cx="7491664" cy="58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38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16195"/>
            <a:ext cx="4395537" cy="144094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8000" b="1" dirty="0" smtClean="0">
                <a:solidFill>
                  <a:schemeClr val="bg2"/>
                </a:solidFill>
              </a:rPr>
              <a:t>Russia</a:t>
            </a:r>
            <a:endParaRPr lang="en-US" sz="8000" b="1" dirty="0">
              <a:solidFill>
                <a:schemeClr val="bg2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0" y="2695074"/>
            <a:ext cx="4395535" cy="3015915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US" sz="5400" b="1" dirty="0" smtClean="0">
                <a:solidFill>
                  <a:schemeClr val="bg2"/>
                </a:solidFill>
              </a:rPr>
              <a:t>Gained </a:t>
            </a:r>
            <a:br>
              <a:rPr lang="en-US" sz="5400" b="1" dirty="0" smtClean="0">
                <a:solidFill>
                  <a:schemeClr val="bg2"/>
                </a:solidFill>
              </a:rPr>
            </a:br>
            <a:r>
              <a:rPr lang="en-US" sz="5400" b="1" dirty="0" smtClean="0">
                <a:solidFill>
                  <a:schemeClr val="bg2"/>
                </a:solidFill>
              </a:rPr>
              <a:t>Polish Territory</a:t>
            </a:r>
            <a:endParaRPr lang="en-US" sz="4800" b="1" strike="sngStrike" dirty="0" smtClean="0">
              <a:solidFill>
                <a:schemeClr val="bg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4000" dirty="0" smtClean="0">
              <a:solidFill>
                <a:schemeClr val="bg2"/>
              </a:solidFill>
            </a:endParaRPr>
          </a:p>
        </p:txBody>
      </p:sp>
      <p:pic>
        <p:nvPicPr>
          <p:cNvPr id="6" name="Picture 2" descr="File:Map congress of vien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7" t="17468" r="1332" b="31497"/>
          <a:stretch/>
        </p:blipFill>
        <p:spPr bwMode="auto">
          <a:xfrm>
            <a:off x="4395536" y="481263"/>
            <a:ext cx="7491664" cy="58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02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ile:Map congress of vien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4" t="27169" r="11945" b="21796"/>
          <a:stretch/>
        </p:blipFill>
        <p:spPr bwMode="auto">
          <a:xfrm>
            <a:off x="4395536" y="481263"/>
            <a:ext cx="7491664" cy="58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73345"/>
            <a:ext cx="4395537" cy="144094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8000" b="1" dirty="0" smtClean="0">
                <a:solidFill>
                  <a:schemeClr val="bg2"/>
                </a:solidFill>
              </a:rPr>
              <a:t>German </a:t>
            </a:r>
            <a:r>
              <a:rPr lang="en-US" sz="4000" b="1" dirty="0" smtClean="0">
                <a:solidFill>
                  <a:schemeClr val="bg2"/>
                </a:solidFill>
              </a:rPr>
              <a:t>Confederation</a:t>
            </a:r>
            <a:endParaRPr lang="en-US" sz="4000" b="1" dirty="0">
              <a:solidFill>
                <a:schemeClr val="bg2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320841" y="2571749"/>
            <a:ext cx="3946359" cy="3275598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bg2"/>
                </a:solidFill>
              </a:rPr>
              <a:t>Association of German states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endParaRPr lang="en-US" sz="1400" b="1" dirty="0">
              <a:solidFill>
                <a:schemeClr val="bg2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chemeClr val="bg2"/>
                </a:solidFill>
              </a:rPr>
              <a:t>Replaced defunct </a:t>
            </a:r>
            <a:r>
              <a:rPr lang="en-US" sz="6600" b="1" dirty="0" smtClean="0">
                <a:solidFill>
                  <a:schemeClr val="bg2"/>
                </a:solidFill>
              </a:rPr>
              <a:t>HRE</a:t>
            </a:r>
            <a:endParaRPr lang="en-US" sz="3600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79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ile:Map congress of vien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4" t="27169" r="11945" b="21796"/>
          <a:stretch/>
        </p:blipFill>
        <p:spPr bwMode="auto">
          <a:xfrm>
            <a:off x="4395536" y="481263"/>
            <a:ext cx="7491664" cy="58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01156"/>
            <a:ext cx="4395537" cy="3926466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22100" b="1" dirty="0" smtClean="0">
                <a:solidFill>
                  <a:schemeClr val="bg2"/>
                </a:solidFill>
              </a:rPr>
              <a:t>39 </a:t>
            </a:r>
            <a:r>
              <a:rPr lang="en-US" sz="7200" b="1" dirty="0" smtClean="0">
                <a:solidFill>
                  <a:schemeClr val="bg2"/>
                </a:solidFill>
              </a:rPr>
              <a:t>States</a:t>
            </a:r>
            <a:endParaRPr lang="en-US" sz="4000" b="1" dirty="0">
              <a:solidFill>
                <a:schemeClr val="bg2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1" y="4475747"/>
            <a:ext cx="4395536" cy="18288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US" sz="54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Down from OVER 300</a:t>
            </a:r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37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88758"/>
            <a:ext cx="4395537" cy="392229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10700" b="1" dirty="0" smtClean="0">
                <a:solidFill>
                  <a:schemeClr val="bg2"/>
                </a:solidFill>
              </a:rPr>
              <a:t>WHO WILL </a:t>
            </a:r>
            <a:r>
              <a:rPr lang="en-US" b="1" dirty="0" smtClean="0">
                <a:solidFill>
                  <a:schemeClr val="bg2"/>
                </a:solidFill>
              </a:rPr>
              <a:t>DOMINATE?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331370"/>
            <a:ext cx="4395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Austria or Prussia?</a:t>
            </a:r>
            <a:endParaRPr lang="en-US" sz="6000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2" descr="File:Map congress of vien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4" t="27169" r="11945" b="21796"/>
          <a:stretch/>
        </p:blipFill>
        <p:spPr bwMode="auto">
          <a:xfrm>
            <a:off x="4395536" y="481263"/>
            <a:ext cx="7491664" cy="58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668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0/0d/Napoleon_on_Board_the_Bellerophon_-_Sir_William_Quiller_Orchards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0"/>
          <a:stretch/>
        </p:blipFill>
        <p:spPr bwMode="auto">
          <a:xfrm>
            <a:off x="0" y="-72189"/>
            <a:ext cx="12192000" cy="693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3920" y="4764505"/>
            <a:ext cx="12178080" cy="2093494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444" y="5089861"/>
            <a:ext cx="8161419" cy="1325563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Napoleon’s Surrender</a:t>
            </a:r>
            <a:endParaRPr lang="en-US" sz="5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832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30303"/>
              </a:solidFill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44125"/>
            <a:ext cx="8315325" cy="585591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105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1815-1848</a:t>
            </a:r>
            <a:br>
              <a:rPr lang="en-US" sz="105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</a:b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 </a:t>
            </a: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/>
            </a:r>
            <a:br>
              <a:rPr lang="en-US" sz="96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</a:br>
            <a:r>
              <a:rPr lang="en-US" sz="8000" b="1" i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n-lt"/>
              </a:rPr>
              <a:t>The Age of Metternich</a:t>
            </a:r>
            <a:endParaRPr lang="en-US" sz="9600" b="1" i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90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20000"/>
                <a:lumOff val="80000"/>
              </a:schemeClr>
            </a:gs>
            <a:gs pos="9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60"/>
            <a:ext cx="12192000" cy="5857875"/>
          </a:xfrm>
        </p:spPr>
        <p:txBody>
          <a:bodyPr>
            <a:noAutofit/>
          </a:bodyPr>
          <a:lstStyle/>
          <a:p>
            <a:pPr algn="ctr"/>
            <a:r>
              <a:rPr lang="en-US" sz="4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</a:t>
            </a:r>
            <a:endParaRPr lang="en-US" sz="4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76875"/>
            <a:ext cx="12192000" cy="10522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i="1" dirty="0" smtClean="0">
                <a:solidFill>
                  <a:schemeClr val="bg2">
                    <a:lumMod val="10000"/>
                  </a:schemeClr>
                </a:solidFill>
              </a:rPr>
              <a:t>Years before the European continent would be </a:t>
            </a:r>
            <a:br>
              <a:rPr lang="en-US" sz="3200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200" i="1" dirty="0" smtClean="0">
                <a:solidFill>
                  <a:schemeClr val="bg2">
                    <a:lumMod val="10000"/>
                  </a:schemeClr>
                </a:solidFill>
              </a:rPr>
              <a:t>torn apart again by another major war</a:t>
            </a:r>
            <a:endParaRPr lang="en-US" sz="32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48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270C00"/>
            </a:gs>
            <a:gs pos="9000">
              <a:srgbClr val="000000"/>
            </a:gs>
            <a:gs pos="100000">
              <a:srgbClr val="4711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1.mirror.co.uk/incoming/article93659.ece/ALTERNATES/s615/horses-and-men-in-gas-masks-during-tests-to-find-the-best-protection-against-gas-attacks-pic-dm-965360765-936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122"/>
          <a:stretch/>
        </p:blipFill>
        <p:spPr bwMode="auto">
          <a:xfrm>
            <a:off x="0" y="0"/>
            <a:ext cx="12192000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60"/>
            <a:ext cx="12192000" cy="5857875"/>
          </a:xfrm>
        </p:spPr>
        <p:txBody>
          <a:bodyPr>
            <a:noAutofit/>
          </a:bodyPr>
          <a:lstStyle/>
          <a:p>
            <a:pPr algn="ctr"/>
            <a:r>
              <a:rPr lang="en-US" sz="4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en-US" sz="4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17029"/>
            <a:ext cx="12192000" cy="9121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i="1" dirty="0" smtClean="0">
                <a:solidFill>
                  <a:schemeClr val="tx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 between WWI and WWII</a:t>
            </a:r>
            <a:endParaRPr lang="en-US" sz="4800" b="1" i="1" dirty="0">
              <a:solidFill>
                <a:schemeClr val="tx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808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9/Prince_Metternich_by_Lawrenc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0"/>
            <a:ext cx="521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79920" y="0"/>
            <a:ext cx="1192137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30303"/>
              </a:solidFill>
              <a:latin typeface="Tahoma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389" y="544893"/>
            <a:ext cx="7563011" cy="3772728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en-US" sz="125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GREAT</a:t>
            </a:r>
            <a:r>
              <a:rPr lang="en-US" sz="115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 </a:t>
            </a:r>
            <a:r>
              <a:rPr lang="en-US" sz="8800" b="1" spc="150" dirty="0" smtClean="0">
                <a:ln w="11430"/>
                <a:solidFill>
                  <a:srgbClr val="F8F8F8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Versailles LT" panose="02000505070000020003" pitchFamily="2" charset="0"/>
              </a:rPr>
              <a:t>SUCCESS</a:t>
            </a:r>
            <a:endParaRPr lang="en-US" sz="11500" b="1" spc="150" dirty="0">
              <a:ln w="11430"/>
              <a:solidFill>
                <a:srgbClr val="F8F8F8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Versailles LT" panose="02000505070000020003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4228" y="4341684"/>
            <a:ext cx="59933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High Five!</a:t>
            </a:r>
            <a:endParaRPr lang="en-US" sz="8800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7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9" y="436070"/>
            <a:ext cx="10754095" cy="49203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047131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Franklin Gothic Demi" panose="020B0703020102020204" pitchFamily="34" charset="0"/>
                <a:cs typeface="Kartika" panose="02020503030404060203" pitchFamily="18" charset="0"/>
              </a:rPr>
              <a:t>LEARNING.  DELIVERED.</a:t>
            </a:r>
            <a:endParaRPr lang="en-US" sz="6600" dirty="0">
              <a:solidFill>
                <a:srgbClr val="072F54"/>
              </a:solidFill>
              <a:latin typeface="Franklin Gothic Demi" panose="020B070302010202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710612"/>
            </a:gs>
            <a:gs pos="0">
              <a:srgbClr val="4C1116"/>
            </a:gs>
            <a:gs pos="100000">
              <a:srgbClr val="9F011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d/dc/La_Bataille_du_Pont_d%27Arco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9816" r="86" b="14652"/>
          <a:stretch/>
        </p:blipFill>
        <p:spPr bwMode="auto">
          <a:xfrm>
            <a:off x="0" y="-96254"/>
            <a:ext cx="12192000" cy="69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3920" y="4764505"/>
            <a:ext cx="12178080" cy="2093494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9" y="5005137"/>
            <a:ext cx="12178081" cy="18528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nded a quarter century of continual warfare in Europe. </a:t>
            </a:r>
            <a:endParaRPr lang="en-US" sz="3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6245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c/c3/Canaletto_%28I%29_058.jpg/1024px-Canaletto_%28I%29_0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/>
          <a:stretch/>
        </p:blipFill>
        <p:spPr bwMode="auto">
          <a:xfrm>
            <a:off x="0" y="-24063"/>
            <a:ext cx="12192000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0452"/>
            <a:ext cx="10515600" cy="1325563"/>
          </a:xfrm>
        </p:spPr>
        <p:txBody>
          <a:bodyPr/>
          <a:lstStyle/>
          <a:p>
            <a:r>
              <a:rPr lang="en-US" b="1" dirty="0" smtClean="0"/>
              <a:t>European leaders met in Vienna, Austria, to re-establish order.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759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f/f0/1801_Antoine-Jean_Gros_-_Bonaparte_on_the_Bridge_at_Arco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04"/>
          <a:stretch/>
        </p:blipFill>
        <p:spPr bwMode="auto">
          <a:xfrm>
            <a:off x="7053943" y="-65313"/>
            <a:ext cx="5138057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le:Prise de la Bastil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2" t="-222" r="19406" b="222"/>
          <a:stretch/>
        </p:blipFill>
        <p:spPr bwMode="auto">
          <a:xfrm>
            <a:off x="-13774" y="-65313"/>
            <a:ext cx="7067718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86" y="1011350"/>
            <a:ext cx="10515600" cy="1325563"/>
          </a:xfrm>
        </p:spPr>
        <p:txBody>
          <a:bodyPr>
            <a:noAutofit/>
          </a:bodyPr>
          <a:lstStyle/>
          <a:p>
            <a:r>
              <a:rPr lang="en-US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Objective:</a:t>
            </a:r>
            <a:endParaRPr 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76" y="5422232"/>
            <a:ext cx="12205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(OR AS MUCH OF IT AS POSSIBLE)</a:t>
            </a:r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14454" r="10268" b="32989"/>
          <a:stretch/>
        </p:blipFill>
        <p:spPr>
          <a:xfrm>
            <a:off x="315685" y="2336913"/>
            <a:ext cx="11548266" cy="29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7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3.staticflickr.com/2648/4054500020_5aea1f3b42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"/>
          <a:stretch/>
        </p:blipFill>
        <p:spPr bwMode="auto">
          <a:xfrm>
            <a:off x="-44117" y="-16042"/>
            <a:ext cx="12192001" cy="687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-44116" y="0"/>
            <a:ext cx="12236116" cy="2823411"/>
          </a:xfrm>
          <a:prstGeom prst="rect">
            <a:avLst/>
          </a:prstGeom>
          <a:gradFill flip="none" rotWithShape="1">
            <a:gsLst>
              <a:gs pos="46000">
                <a:srgbClr val="000000"/>
              </a:gs>
              <a:gs pos="86000">
                <a:srgbClr val="000000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286"/>
            <a:ext cx="12147884" cy="1895851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 OF POWER</a:t>
            </a:r>
            <a:endParaRPr lang="en-US" sz="7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69723" y="6436712"/>
            <a:ext cx="3369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0" dirty="0" smtClean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400" b="1" i="0" u="none" strike="noStrike" dirty="0" smtClean="0">
                <a:solidFill>
                  <a:schemeClr val="accent5"/>
                </a:solidFill>
                <a:effectLst/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b="1" i="0" dirty="0" smtClean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 by </a:t>
            </a:r>
            <a:r>
              <a:rPr lang="en-US" sz="1400" b="1" i="0" u="none" strike="noStrike" dirty="0" smtClean="0">
                <a:solidFill>
                  <a:schemeClr val="accent5"/>
                </a:solidFill>
                <a:effectLst/>
                <a:latin typeface="Arial" panose="020B0604020202020204" pitchFamily="34" charset="0"/>
                <a:hlinkClick r:id="rId4"/>
              </a:rPr>
              <a:t>Serge </a:t>
            </a:r>
            <a:r>
              <a:rPr lang="en-US" sz="1400" b="1" i="0" u="none" strike="noStrike" dirty="0" err="1" smtClean="0">
                <a:solidFill>
                  <a:schemeClr val="accent5"/>
                </a:solidFill>
                <a:effectLst/>
                <a:latin typeface="Arial" panose="020B0604020202020204" pitchFamily="34" charset="0"/>
                <a:hlinkClick r:id="rId4"/>
              </a:rPr>
              <a:t>Melki</a:t>
            </a:r>
            <a:endParaRPr lang="en-US" sz="1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8.staticflickr.com/7404/12641271474_cc2017b06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2275" y="4294913"/>
            <a:ext cx="5043487" cy="1769082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Quadruple Alliance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80105" y="6442911"/>
            <a:ext cx="3257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  <a:hlinkClick r:id="rId3" tooltip="Attribution-ShareAlike License"/>
              </a:rPr>
              <a:t>Some rights reserved</a:t>
            </a:r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 err="1">
                <a:solidFill>
                  <a:schemeClr val="accent3"/>
                </a:solidFill>
                <a:latin typeface="Arial" panose="020B0604020202020204" pitchFamily="34" charset="0"/>
                <a:hlinkClick r:id="rId4"/>
              </a:rPr>
              <a:t>beeveephoto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965062">
            <a:off x="5293717" y="2876074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965062">
            <a:off x="6649803" y="2693789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Prussia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965062">
            <a:off x="7596908" y="2432555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965062">
            <a:off x="8528184" y="2148371"/>
            <a:ext cx="215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466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1.staticflickr.com/198/487367839_368e147cd8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3" t="10105" b="49253"/>
          <a:stretch/>
        </p:blipFill>
        <p:spPr bwMode="auto">
          <a:xfrm>
            <a:off x="0" y="0"/>
            <a:ext cx="11391900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arm1.staticflickr.com/198/487367839_368e147cd8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10105" b="49253"/>
          <a:stretch/>
        </p:blipFill>
        <p:spPr bwMode="auto">
          <a:xfrm>
            <a:off x="5562600" y="0"/>
            <a:ext cx="6629400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4050" y="422275"/>
            <a:ext cx="6457950" cy="1325563"/>
          </a:xfrm>
        </p:spPr>
        <p:txBody>
          <a:bodyPr>
            <a:normAutofit/>
          </a:bodyPr>
          <a:lstStyle/>
          <a:p>
            <a:r>
              <a:rPr lang="en-US" sz="7200" strike="sngStrike" dirty="0" smtClean="0">
                <a:solidFill>
                  <a:schemeClr val="bg2"/>
                </a:solidFill>
                <a:latin typeface="ChalkDust" pitchFamily="2" charset="0"/>
              </a:rPr>
              <a:t>PUNISHMENT</a:t>
            </a:r>
            <a:endParaRPr lang="en-US" sz="7200" strike="sngStrike" dirty="0">
              <a:solidFill>
                <a:schemeClr val="bg2"/>
              </a:solidFill>
              <a:latin typeface="ChalkDust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90625" y="6414584"/>
            <a:ext cx="3148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hlinkClick r:id="rId4" tooltip="Attribution-ShareAlike License"/>
              </a:rPr>
              <a:t>Some rights reserved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</a:rPr>
              <a:t> by cogdogblog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6" name="&quot;No&quot; Symbol 5"/>
          <p:cNvSpPr/>
          <p:nvPr/>
        </p:nvSpPr>
        <p:spPr>
          <a:xfrm>
            <a:off x="533400" y="519014"/>
            <a:ext cx="5772150" cy="6203347"/>
          </a:xfrm>
          <a:prstGeom prst="noSmoking">
            <a:avLst>
              <a:gd name="adj" fmla="val 499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9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tternich">
      <a:dk1>
        <a:srgbClr val="030303"/>
      </a:dk1>
      <a:lt1>
        <a:srgbClr val="FDFDD8"/>
      </a:lt1>
      <a:dk2>
        <a:srgbClr val="661900"/>
      </a:dk2>
      <a:lt2>
        <a:srgbClr val="FFF8D7"/>
      </a:lt2>
      <a:accent1>
        <a:srgbClr val="BE7960"/>
      </a:accent1>
      <a:accent2>
        <a:srgbClr val="B15838"/>
      </a:accent2>
      <a:accent3>
        <a:srgbClr val="F3C591"/>
      </a:accent3>
      <a:accent4>
        <a:srgbClr val="FAEFB9"/>
      </a:accent4>
      <a:accent5>
        <a:srgbClr val="F3C591"/>
      </a:accent5>
      <a:accent6>
        <a:srgbClr val="FAEFB9"/>
      </a:accent6>
      <a:hlink>
        <a:srgbClr val="F3C591"/>
      </a:hlink>
      <a:folHlink>
        <a:srgbClr val="B15838"/>
      </a:folHlink>
    </a:clrScheme>
    <a:fontScheme name="Vienna">
      <a:majorFont>
        <a:latin typeface="Versailles LT"/>
        <a:ea typeface=""/>
        <a:cs typeface=""/>
      </a:majorFont>
      <a:minorFont>
        <a:latin typeface="High Tower Tex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10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11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12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2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3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4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5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6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7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8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ppt/theme/themeOverride9.xml><?xml version="1.0" encoding="utf-8"?>
<a:themeOverride xmlns:a="http://schemas.openxmlformats.org/drawingml/2006/main">
  <a:clrScheme name="Metternich">
    <a:dk1>
      <a:srgbClr val="030303"/>
    </a:dk1>
    <a:lt1>
      <a:srgbClr val="FDFDD8"/>
    </a:lt1>
    <a:dk2>
      <a:srgbClr val="661900"/>
    </a:dk2>
    <a:lt2>
      <a:srgbClr val="FFF8D7"/>
    </a:lt2>
    <a:accent1>
      <a:srgbClr val="BE7960"/>
    </a:accent1>
    <a:accent2>
      <a:srgbClr val="B15838"/>
    </a:accent2>
    <a:accent3>
      <a:srgbClr val="F3C591"/>
    </a:accent3>
    <a:accent4>
      <a:srgbClr val="FAEFB9"/>
    </a:accent4>
    <a:accent5>
      <a:srgbClr val="F3C591"/>
    </a:accent5>
    <a:accent6>
      <a:srgbClr val="FAEFB9"/>
    </a:accent6>
    <a:hlink>
      <a:srgbClr val="F3C591"/>
    </a:hlink>
    <a:folHlink>
      <a:srgbClr val="B158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1223</TotalTime>
  <Words>272</Words>
  <Application>Microsoft Office PowerPoint</Application>
  <PresentationFormat>Widescreen</PresentationFormat>
  <Paragraphs>87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Versailles LT</vt:lpstr>
      <vt:lpstr>Kartika</vt:lpstr>
      <vt:lpstr>ChalkDust</vt:lpstr>
      <vt:lpstr>Calibri</vt:lpstr>
      <vt:lpstr>Tahoma</vt:lpstr>
      <vt:lpstr>Wingdings</vt:lpstr>
      <vt:lpstr>Franklin Gothic Demi</vt:lpstr>
      <vt:lpstr>High Tower Text</vt:lpstr>
      <vt:lpstr>Office Theme</vt:lpstr>
      <vt:lpstr>3_Office Theme</vt:lpstr>
      <vt:lpstr>The Congress  of Vienna</vt:lpstr>
      <vt:lpstr>1815</vt:lpstr>
      <vt:lpstr>Napoleon’s Surrender</vt:lpstr>
      <vt:lpstr>ended a quarter century of continual warfare in Europe. </vt:lpstr>
      <vt:lpstr>European leaders met in Vienna, Austria, to re-establish order.</vt:lpstr>
      <vt:lpstr>Objective:</vt:lpstr>
      <vt:lpstr>BALANCE OF POWER</vt:lpstr>
      <vt:lpstr>Quadruple Alliance</vt:lpstr>
      <vt:lpstr>PUNISHMENT</vt:lpstr>
      <vt:lpstr>France MUST remain a great power.</vt:lpstr>
      <vt:lpstr>BALANCE OF POWER</vt:lpstr>
      <vt:lpstr>Prince Klemens von Metternich</vt:lpstr>
      <vt:lpstr>“Coachman of Europe”</vt:lpstr>
      <vt:lpstr>Conservatism</vt:lpstr>
      <vt:lpstr>PowerPoint Presentation</vt:lpstr>
      <vt:lpstr>STABILITY within states</vt:lpstr>
      <vt:lpstr>Conservatism</vt:lpstr>
      <vt:lpstr>Conservatism</vt:lpstr>
      <vt:lpstr>STABILITY between states</vt:lpstr>
      <vt:lpstr>“Concert of Europe”</vt:lpstr>
      <vt:lpstr>COLLECTIVE  SECURITY</vt:lpstr>
      <vt:lpstr>The “Holy Alliance”</vt:lpstr>
      <vt:lpstr>The “Holy Alliance”</vt:lpstr>
      <vt:lpstr>The New Old Map of Europe</vt:lpstr>
      <vt:lpstr>France</vt:lpstr>
      <vt:lpstr>Russia</vt:lpstr>
      <vt:lpstr>German Confederation</vt:lpstr>
      <vt:lpstr>39 States</vt:lpstr>
      <vt:lpstr>WHO WILL DOMINATE?</vt:lpstr>
      <vt:lpstr>1815-1848   The Age of Metternich</vt:lpstr>
      <vt:lpstr>99</vt:lpstr>
      <vt:lpstr>20</vt:lpstr>
      <vt:lpstr>GREAT SUCCESS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Congress of Vienna</dc:title>
  <dc:creator>Tom Richey</dc:creator>
  <cp:lastModifiedBy>Tom Richey</cp:lastModifiedBy>
  <cp:revision>39</cp:revision>
  <dcterms:created xsi:type="dcterms:W3CDTF">2014-03-11T00:34:16Z</dcterms:created>
  <dcterms:modified xsi:type="dcterms:W3CDTF">2014-03-23T15:55:19Z</dcterms:modified>
</cp:coreProperties>
</file>