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696" r:id="rId3"/>
  </p:sldMasterIdLst>
  <p:sldIdLst>
    <p:sldId id="261" r:id="rId4"/>
    <p:sldId id="264" r:id="rId5"/>
    <p:sldId id="257" r:id="rId6"/>
    <p:sldId id="262" r:id="rId7"/>
    <p:sldId id="269" r:id="rId8"/>
    <p:sldId id="270" r:id="rId9"/>
    <p:sldId id="271" r:id="rId10"/>
    <p:sldId id="272" r:id="rId11"/>
    <p:sldId id="263" r:id="rId12"/>
    <p:sldId id="266" r:id="rId13"/>
    <p:sldId id="274" r:id="rId14"/>
    <p:sldId id="265" r:id="rId15"/>
    <p:sldId id="268" r:id="rId16"/>
    <p:sldId id="275" r:id="rId17"/>
    <p:sldId id="276" r:id="rId18"/>
    <p:sldId id="277" r:id="rId19"/>
    <p:sldId id="273" r:id="rId20"/>
    <p:sldId id="278" r:id="rId21"/>
    <p:sldId id="267" r:id="rId22"/>
    <p:sldId id="279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ras Bold ITC" panose="020B0907030504020204" pitchFamily="34" charset="0"/>
      <p:regular r:id="rId28"/>
    </p:embeddedFont>
    <p:embeddedFont>
      <p:font typeface="High Tower Text" panose="02040502050506030303" pitchFamily="18" charset="0"/>
      <p:regular r:id="rId29"/>
      <p:italic r:id="rId30"/>
    </p:embeddedFont>
    <p:embeddedFont>
      <p:font typeface="Versailles LT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81"/>
    <a:srgbClr val="FFA285"/>
    <a:srgbClr val="0D0908"/>
    <a:srgbClr val="120C0B"/>
    <a:srgbClr val="0C0907"/>
    <a:srgbClr val="030D02"/>
    <a:srgbClr val="031301"/>
    <a:srgbClr val="040F03"/>
    <a:srgbClr val="031104"/>
    <a:srgbClr val="CAD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FFFF-7CCB-41CE-93B7-E6C14530DE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94C5D-B82C-4667-A19D-44869E5A5FC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8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016EC-10C2-47B3-98AD-C930FCDC12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2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FFFF-7CCB-41CE-93B7-E6C14530DE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7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56A65-DDF0-4DD9-8C0F-77C04FF5205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30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0466F-AC1D-48F9-920E-1E764557FBF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4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E0D58-9D55-458A-8B67-90B2988BE9A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3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F3E16-AF8E-481E-8A2F-64BBDD3C92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0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EA42F-FD9D-4179-9FA1-B02B7DF12F2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4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E93DD-0ECA-4841-B3F6-029B78B1A72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72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FC85-B025-46CC-9E1B-FE66778006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56A65-DDF0-4DD9-8C0F-77C04FF5205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AB681-4542-4466-BE80-FBAD5EB1E4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09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94C5D-B82C-4667-A19D-44869E5A5FC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07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016EC-10C2-47B3-98AD-C930FCDC120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08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85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68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1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98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42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58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1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0466F-AC1D-48F9-920E-1E764557FBF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20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17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78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4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E0D58-9D55-458A-8B67-90B2988BE9A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7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F3E16-AF8E-481E-8A2F-64BBDD3C923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EA42F-FD9D-4179-9FA1-B02B7DF12F2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6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E93DD-0ECA-4841-B3F6-029B78B1A72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1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EFC85-B025-46CC-9E1B-FE66778006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AB681-4542-4466-BE80-FBAD5EB1E4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5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270C00"/>
            </a:gs>
            <a:gs pos="9000">
              <a:srgbClr val="000000"/>
            </a:gs>
            <a:gs pos="100000">
              <a:srgbClr val="4711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793E5-A71C-43C4-9B45-69EFF91C8DC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3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793E5-A71C-43C4-9B45-69EFF91C8DC0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4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1/2/2021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Eugène Delacroix - La liberté guidant le peu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"/>
          <a:stretch/>
        </p:blipFill>
        <p:spPr bwMode="auto">
          <a:xfrm>
            <a:off x="0" y="8021"/>
            <a:ext cx="9134497" cy="684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170947"/>
            <a:ext cx="9144000" cy="2679032"/>
          </a:xfrm>
          <a:prstGeom prst="rect">
            <a:avLst/>
          </a:prstGeom>
          <a:gradFill flip="none" rotWithShape="1">
            <a:gsLst>
              <a:gs pos="9000">
                <a:srgbClr val="070A0D"/>
              </a:gs>
              <a:gs pos="100000">
                <a:srgbClr val="070A0D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010" y="4283242"/>
            <a:ext cx="8069179" cy="2075614"/>
          </a:xfrm>
        </p:spPr>
        <p:txBody>
          <a:bodyPr anchor="ctr">
            <a:noAutofit/>
          </a:bodyPr>
          <a:lstStyle/>
          <a:p>
            <a:pPr algn="l"/>
            <a:r>
              <a:rPr lang="en-US" sz="9600" dirty="0">
                <a:solidFill>
                  <a:schemeClr val="bg1"/>
                </a:solidFill>
                <a:effectLst>
                  <a:glow rad="127000">
                    <a:srgbClr val="070A0D">
                      <a:alpha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19</a:t>
            </a:r>
            <a:r>
              <a:rPr lang="en-US" sz="9600" baseline="30000" dirty="0">
                <a:solidFill>
                  <a:schemeClr val="bg1"/>
                </a:solidFill>
                <a:effectLst>
                  <a:glow rad="127000">
                    <a:srgbClr val="070A0D">
                      <a:alpha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th</a:t>
            </a:r>
            <a:r>
              <a:rPr lang="en-US" sz="9600" dirty="0">
                <a:solidFill>
                  <a:schemeClr val="bg1"/>
                </a:solidFill>
                <a:effectLst>
                  <a:glow rad="127000">
                    <a:srgbClr val="070A0D">
                      <a:alpha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Century “Isms”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84" y="5247171"/>
            <a:ext cx="2704934" cy="12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0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3">
                <a:lumMod val="20000"/>
                <a:lumOff val="80000"/>
              </a:schemeClr>
            </a:gs>
            <a:gs pos="9000">
              <a:srgbClr val="CAD3F6"/>
            </a:gs>
            <a:gs pos="100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4637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8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NATIONALISM</a:t>
                      </a:r>
                      <a:endParaRPr lang="en-US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/>
                        <a:t>Social Class(</a:t>
                      </a:r>
                      <a:r>
                        <a:rPr lang="en-US" sz="2400" u="sng" dirty="0" err="1"/>
                        <a:t>es</a:t>
                      </a:r>
                      <a:r>
                        <a:rPr lang="en-US" sz="2400" u="sng" dirty="0"/>
                        <a:t>)</a:t>
                      </a:r>
                      <a:r>
                        <a:rPr lang="en-US" sz="2400" u="none" dirty="0"/>
                        <a:t>: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Mixes Well With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Doesn’t Play Well With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Proponent(s)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Document(s)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34667" y="997624"/>
            <a:ext cx="417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ALL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</a:rPr>
              <a:t>(Nationality Transcends Class)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683" y="3024674"/>
            <a:ext cx="3875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Liberalism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(Self-Determination)</a:t>
            </a:r>
          </a:p>
          <a:p>
            <a:pPr lvl="0"/>
            <a:r>
              <a:rPr lang="en-US" sz="2400" dirty="0">
                <a:solidFill>
                  <a:srgbClr val="661900">
                    <a:lumMod val="50000"/>
                  </a:srgbClr>
                </a:solidFill>
              </a:rPr>
              <a:t>Romanticism </a:t>
            </a:r>
            <a:r>
              <a:rPr lang="en-US" sz="1600" dirty="0">
                <a:solidFill>
                  <a:srgbClr val="661900">
                    <a:lumMod val="50000"/>
                  </a:srgbClr>
                </a:solidFill>
              </a:rPr>
              <a:t>(Beauty &amp; Ideals)</a:t>
            </a:r>
            <a:endParaRPr lang="en-US" sz="1200" b="1" dirty="0">
              <a:solidFill>
                <a:srgbClr val="661900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9" y="3123541"/>
            <a:ext cx="4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trike="sngStrike" dirty="0">
                <a:solidFill>
                  <a:schemeClr val="tx2">
                    <a:lumMod val="50000"/>
                  </a:schemeClr>
                </a:solidFill>
              </a:rPr>
              <a:t>Conservatism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9404" y="3943148"/>
            <a:ext cx="5195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Mazzini (Italy)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Hegel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(German Philosopher)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9405" y="4947980"/>
            <a:ext cx="54511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solidFill>
                  <a:schemeClr val="tx2">
                    <a:lumMod val="50000"/>
                  </a:schemeClr>
                </a:solidFill>
              </a:rPr>
              <a:t>The Duties of Man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(Mazzini)</a:t>
            </a:r>
            <a:endParaRPr lang="en-US" sz="2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i="1" dirty="0">
                <a:solidFill>
                  <a:schemeClr val="tx2">
                    <a:lumMod val="50000"/>
                  </a:schemeClr>
                </a:solidFill>
              </a:rPr>
              <a:t>Grimm’s Fairy Tales</a:t>
            </a:r>
            <a:endParaRPr lang="en-US" sz="2600" i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443" y="2022426"/>
            <a:ext cx="8054908" cy="52322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Spirit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i="1" dirty="0" err="1">
                <a:solidFill>
                  <a:schemeClr val="tx2">
                    <a:lumMod val="50000"/>
                  </a:schemeClr>
                </a:solidFill>
              </a:rPr>
              <a:t>Volksgeist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Freedom</a:t>
            </a: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Independence</a:t>
            </a: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N</a:t>
            </a: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060133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Eugène Delacroix - La liberté guidant le peu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"/>
          <a:stretch/>
        </p:blipFill>
        <p:spPr bwMode="auto">
          <a:xfrm>
            <a:off x="0" y="8021"/>
            <a:ext cx="9134497" cy="684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10526"/>
            <a:ext cx="9134497" cy="284747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76" y="4922149"/>
            <a:ext cx="7886700" cy="1173852"/>
          </a:xfrm>
        </p:spPr>
        <p:txBody>
          <a:bodyPr>
            <a:normAutofit fontScale="90000"/>
          </a:bodyPr>
          <a:lstStyle/>
          <a:p>
            <a:pPr algn="r">
              <a:lnSpc>
                <a:spcPct val="120000"/>
              </a:lnSpc>
            </a:pPr>
            <a:r>
              <a:rPr lang="en-US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Liberty Leading the People</a:t>
            </a:r>
            <a:br>
              <a:rPr lang="en-US" sz="4000" b="1" i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Eugène</a:t>
            </a:r>
            <a:r>
              <a:rPr lang="en-US" sz="31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Delacroix (1830)</a:t>
            </a:r>
            <a:endParaRPr lang="en-US" sz="4000" b="1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90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tx2">
                <a:lumMod val="75000"/>
              </a:schemeClr>
            </a:gs>
            <a:gs pos="9000">
              <a:schemeClr val="tx2">
                <a:lumMod val="50000"/>
              </a:schemeClr>
            </a:gs>
            <a:gs pos="100000">
              <a:srgbClr val="7E232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64431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28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DFBD8"/>
                          </a:solidFill>
                        </a:rPr>
                        <a:t>SOCIALISM</a:t>
                      </a:r>
                      <a:endParaRPr lang="en-US" sz="2400" b="1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FDFBD8"/>
                          </a:solidFill>
                        </a:rPr>
                        <a:t>Social Class(</a:t>
                      </a:r>
                      <a:r>
                        <a:rPr lang="en-US" sz="2400" u="sng" dirty="0" err="1">
                          <a:solidFill>
                            <a:srgbClr val="FDFBD8"/>
                          </a:solidFill>
                        </a:rPr>
                        <a:t>es</a:t>
                      </a:r>
                      <a:r>
                        <a:rPr lang="en-US" sz="2400" u="sng" dirty="0">
                          <a:solidFill>
                            <a:srgbClr val="FDFBD8"/>
                          </a:solidFill>
                        </a:rPr>
                        <a:t>)</a:t>
                      </a:r>
                      <a:r>
                        <a:rPr lang="en-US" sz="2400" u="none" dirty="0">
                          <a:solidFill>
                            <a:srgbClr val="FDFBD8"/>
                          </a:solidFill>
                        </a:rPr>
                        <a:t>:</a:t>
                      </a:r>
                      <a:endParaRPr lang="en-US" sz="2400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Mixes Well With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Doesn’t Play Well With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Proponent(s)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Document(s)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315" y="1024719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400" b="1" dirty="0">
                <a:solidFill>
                  <a:srgbClr val="FFF8D7"/>
                </a:solidFill>
              </a:rPr>
              <a:t>Working Classes</a:t>
            </a:r>
            <a:endParaRPr lang="en-US" sz="21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79" y="3147506"/>
            <a:ext cx="4262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8D7"/>
                </a:solidFill>
              </a:rPr>
              <a:t>It’s Complicated</a:t>
            </a:r>
            <a:endParaRPr lang="en-US" sz="12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9" y="3014357"/>
            <a:ext cx="4303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trike="sngStrike" dirty="0">
                <a:solidFill>
                  <a:schemeClr val="accent5"/>
                </a:solidFill>
              </a:rPr>
              <a:t>Conservatism   </a:t>
            </a:r>
          </a:p>
          <a:p>
            <a:pPr algn="ctr"/>
            <a:r>
              <a:rPr lang="en-US" sz="2400" b="1" strike="sngStrike" dirty="0">
                <a:solidFill>
                  <a:schemeClr val="accent5"/>
                </a:solidFill>
              </a:rPr>
              <a:t>LIBERALISM</a:t>
            </a:r>
            <a:endParaRPr lang="en-US" sz="2400" b="1" strike="sngStrike" dirty="0">
              <a:solidFill>
                <a:schemeClr val="accent5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0064" y="4147868"/>
            <a:ext cx="519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8D7"/>
                </a:solidFill>
              </a:rPr>
              <a:t>Louis Blanc, Karl Marx</a:t>
            </a:r>
            <a:endParaRPr lang="en-US" sz="2400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0064" y="5289180"/>
            <a:ext cx="7670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F8D7"/>
                </a:solidFill>
              </a:rPr>
              <a:t>Organization of Work, The Communist Manifesto</a:t>
            </a:r>
            <a:endParaRPr lang="en-US" sz="2400" i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1612986"/>
            <a:ext cx="7254240" cy="101566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JUSTICE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EQUALITY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FAIRNESS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Harmony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Cooperation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Association 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Organization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Community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FREEDOM</a:t>
            </a: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S</a:t>
            </a:r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02840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7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Conservatism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1280" y="3634298"/>
            <a:ext cx="3506857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SOCIALISM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203" y="3634298"/>
            <a:ext cx="3671198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LIBERALISM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3883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Old Regime Based on Privilege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24204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9F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Competing Alternatives</a:t>
            </a:r>
          </a:p>
        </p:txBody>
      </p:sp>
    </p:spTree>
    <p:extLst>
      <p:ext uri="{BB962C8B-B14F-4D97-AF65-F5344CB8AC3E}">
        <p14:creationId xmlns:p14="http://schemas.microsoft.com/office/powerpoint/2010/main" val="140192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7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Conservatism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1280" y="3634298"/>
            <a:ext cx="3506857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SOCIALISM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203" y="3634298"/>
            <a:ext cx="3671198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LIBERALISM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3883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Old Regime Based on Privilege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04565" y="2221432"/>
            <a:ext cx="1680882" cy="1180673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203" y="5204011"/>
            <a:ext cx="3671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>
                    <a:lumMod val="90000"/>
                  </a:schemeClr>
                </a:solidFill>
              </a:rPr>
              <a:t>INDIVIDUALISM</a:t>
            </a:r>
          </a:p>
          <a:p>
            <a:pPr algn="ctr"/>
            <a:r>
              <a:rPr lang="en-US" sz="22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Every Man For Himself</a:t>
            </a:r>
          </a:p>
        </p:txBody>
      </p:sp>
    </p:spTree>
    <p:extLst>
      <p:ext uri="{BB962C8B-B14F-4D97-AF65-F5344CB8AC3E}">
        <p14:creationId xmlns:p14="http://schemas.microsoft.com/office/powerpoint/2010/main" val="239847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7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Conservatism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1280" y="3634298"/>
            <a:ext cx="3506857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SOCIALISM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203" y="3634298"/>
            <a:ext cx="3671198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LIBERALISM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3883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Old Regime Based on Privilege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58553" y="2221432"/>
            <a:ext cx="1667435" cy="1180673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1279" y="5204011"/>
            <a:ext cx="350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>
                    <a:lumMod val="90000"/>
                  </a:schemeClr>
                </a:solidFill>
              </a:rPr>
              <a:t>COLLECTIVISM</a:t>
            </a:r>
          </a:p>
          <a:p>
            <a:pPr lvl="0" algn="ctr"/>
            <a:r>
              <a:rPr lang="en-US" sz="2200" i="1" dirty="0">
                <a:solidFill>
                  <a:srgbClr val="F3C591">
                    <a:lumMod val="20000"/>
                    <a:lumOff val="80000"/>
                  </a:srgbClr>
                </a:solidFill>
              </a:rPr>
              <a:t>We’re All In This Together</a:t>
            </a:r>
          </a:p>
        </p:txBody>
      </p:sp>
    </p:spTree>
    <p:extLst>
      <p:ext uri="{BB962C8B-B14F-4D97-AF65-F5344CB8AC3E}">
        <p14:creationId xmlns:p14="http://schemas.microsoft.com/office/powerpoint/2010/main" val="223632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7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Conservatism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1280" y="3634298"/>
            <a:ext cx="3506857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SOCIALISM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203" y="3634298"/>
            <a:ext cx="3671198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LIBERALISM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3883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Old Regime Based on Privilege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04565" y="2221432"/>
            <a:ext cx="1680882" cy="1180673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58553" y="2221432"/>
            <a:ext cx="1667435" cy="1180673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203" y="5204011"/>
            <a:ext cx="367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>
                    <a:lumMod val="90000"/>
                  </a:schemeClr>
                </a:solidFill>
              </a:rPr>
              <a:t>INDIVIDUALISM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1279" y="5204011"/>
            <a:ext cx="3506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>
                    <a:lumMod val="90000"/>
                  </a:schemeClr>
                </a:solidFill>
              </a:rPr>
              <a:t>COLLECTIVISM</a:t>
            </a:r>
          </a:p>
        </p:txBody>
      </p:sp>
    </p:spTree>
    <p:extLst>
      <p:ext uri="{BB962C8B-B14F-4D97-AF65-F5344CB8AC3E}">
        <p14:creationId xmlns:p14="http://schemas.microsoft.com/office/powerpoint/2010/main" val="118854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7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Conservatism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1280" y="3634298"/>
            <a:ext cx="3506857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SOCIALISM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203" y="3634298"/>
            <a:ext cx="3671198" cy="14311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LIBERALISM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Abolish Privilege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38835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Old Regime Based on Privilege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203" y="5204011"/>
            <a:ext cx="367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>
                    <a:lumMod val="90000"/>
                  </a:schemeClr>
                </a:solidFill>
              </a:rPr>
              <a:t>INDIVIDUALISM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1279" y="5204011"/>
            <a:ext cx="3506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>
                    <a:lumMod val="90000"/>
                  </a:schemeClr>
                </a:solidFill>
              </a:rPr>
              <a:t>COLLECTIVISM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838" y="2227647"/>
            <a:ext cx="4224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A285"/>
                </a:solidFill>
              </a:rPr>
              <a:t>Conservatives and Liberals shared a belief in private property and a fear of socialism</a:t>
            </a:r>
          </a:p>
        </p:txBody>
      </p:sp>
      <p:sp>
        <p:nvSpPr>
          <p:cNvPr id="3" name="Multiply 2"/>
          <p:cNvSpPr/>
          <p:nvPr/>
        </p:nvSpPr>
        <p:spPr>
          <a:xfrm>
            <a:off x="4003862" y="1438835"/>
            <a:ext cx="5341844" cy="5970493"/>
          </a:xfrm>
          <a:prstGeom prst="mathMultiply">
            <a:avLst>
              <a:gd name="adj1" fmla="val 5790"/>
            </a:avLst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42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2/29/Abigail_Smith_Adams_by_Gilbert_Stuar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9"/>
          <a:stretch/>
        </p:blipFill>
        <p:spPr bwMode="auto">
          <a:xfrm>
            <a:off x="-304800" y="0"/>
            <a:ext cx="7132520" cy="69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2/29/Abigail_Smith_Adams_by_Gilbert_Stuart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3" b="20591"/>
          <a:stretch/>
        </p:blipFill>
        <p:spPr bwMode="auto">
          <a:xfrm>
            <a:off x="5253788" y="-1"/>
            <a:ext cx="3890212" cy="68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1465762"/>
            <a:ext cx="4828674" cy="260893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the </a:t>
            </a:r>
            <a:br>
              <a:rPr lang="en-US" sz="5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Ladies</a:t>
            </a:r>
          </a:p>
        </p:txBody>
      </p:sp>
    </p:spTree>
    <p:extLst>
      <p:ext uri="{BB962C8B-B14F-4D97-AF65-F5344CB8AC3E}">
        <p14:creationId xmlns:p14="http://schemas.microsoft.com/office/powerpoint/2010/main" val="3391273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3">
                <a:lumMod val="20000"/>
                <a:lumOff val="80000"/>
              </a:schemeClr>
            </a:gs>
            <a:gs pos="34000">
              <a:schemeClr val="accent3">
                <a:lumMod val="20000"/>
                <a:lumOff val="80000"/>
              </a:schemeClr>
            </a:gs>
            <a:gs pos="10000">
              <a:schemeClr val="tx2">
                <a:lumMod val="14000"/>
                <a:lumOff val="86000"/>
              </a:schemeClr>
            </a:gs>
            <a:gs pos="100000">
              <a:schemeClr val="tx2">
                <a:lumMod val="14000"/>
                <a:lumOff val="8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535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8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FEMINISM</a:t>
                      </a:r>
                      <a:endParaRPr lang="en-US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/>
                        <a:t>Social Class(</a:t>
                      </a:r>
                      <a:r>
                        <a:rPr lang="en-US" sz="2400" u="sng" dirty="0" err="1"/>
                        <a:t>es</a:t>
                      </a:r>
                      <a:r>
                        <a:rPr lang="en-US" sz="2400" u="sng" dirty="0"/>
                        <a:t>)</a:t>
                      </a:r>
                      <a:r>
                        <a:rPr lang="en-US" sz="2400" u="none" dirty="0"/>
                        <a:t>: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Mixes Well With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Doesn’t Play Well With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Proponent(s)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Document(s)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34667" y="1011071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WOMEN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035" y="3038322"/>
            <a:ext cx="16733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tx2">
                    <a:lumMod val="50000"/>
                  </a:schemeClr>
                </a:solidFill>
              </a:rPr>
              <a:t>Liberalism</a:t>
            </a:r>
          </a:p>
          <a:p>
            <a:r>
              <a:rPr lang="en-US" sz="2300" dirty="0">
                <a:solidFill>
                  <a:schemeClr val="tx2">
                    <a:lumMod val="50000"/>
                  </a:schemeClr>
                </a:solidFill>
              </a:rPr>
              <a:t>Socialism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999" y="3123541"/>
            <a:ext cx="4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trike="sngStrike" dirty="0">
                <a:solidFill>
                  <a:schemeClr val="tx2">
                    <a:lumMod val="50000"/>
                  </a:schemeClr>
                </a:solidFill>
              </a:rPr>
              <a:t>Conservatism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9404" y="3916254"/>
            <a:ext cx="3512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Mary Wollstonecraft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John Stuart Mill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9405" y="4947980"/>
            <a:ext cx="54511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solidFill>
                  <a:schemeClr val="tx2">
                    <a:lumMod val="50000"/>
                  </a:schemeClr>
                </a:solidFill>
              </a:rPr>
              <a:t>A Vindication of the Rights of Woman</a:t>
            </a:r>
          </a:p>
          <a:p>
            <a:r>
              <a:rPr lang="en-US" sz="2600" i="1" dirty="0">
                <a:solidFill>
                  <a:schemeClr val="tx2">
                    <a:lumMod val="50000"/>
                  </a:schemeClr>
                </a:solidFill>
              </a:rPr>
              <a:t>The Subjection of Women</a:t>
            </a:r>
            <a:endParaRPr lang="en-US" sz="2600" i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967" y="2022426"/>
            <a:ext cx="8191384" cy="46166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en-US" sz="2400" b="1" strike="sngStrike" dirty="0">
                <a:solidFill>
                  <a:schemeClr val="tx2">
                    <a:lumMod val="50000"/>
                  </a:schemeClr>
                </a:solidFill>
              </a:rPr>
              <a:t>Gender Privilege</a:t>
            </a:r>
          </a:p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Gender Equality</a:t>
            </a:r>
          </a:p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Natural Rights</a:t>
            </a:r>
          </a:p>
        </p:txBody>
      </p:sp>
      <p:sp>
        <p:nvSpPr>
          <p:cNvPr id="2" name="Right Brace 1"/>
          <p:cNvSpPr/>
          <p:nvPr/>
        </p:nvSpPr>
        <p:spPr>
          <a:xfrm>
            <a:off x="2042345" y="3137189"/>
            <a:ext cx="509784" cy="58477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34017" y="2809637"/>
            <a:ext cx="189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Feminists employed these philosophies – not to say that Liberals and Socialists were feminists</a:t>
            </a: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4541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9" grpId="0" build="p"/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144"/>
            <a:ext cx="9144000" cy="1960324"/>
          </a:xfrm>
        </p:spPr>
        <p:txBody>
          <a:bodyPr>
            <a:noAutofit/>
          </a:bodyPr>
          <a:lstStyle/>
          <a:p>
            <a:pPr algn="ctr"/>
            <a:r>
              <a:rPr lang="en-US" sz="14000" dirty="0">
                <a:solidFill>
                  <a:schemeClr val="tx2">
                    <a:lumMod val="20000"/>
                    <a:lumOff val="80000"/>
                  </a:schemeClr>
                </a:solidFill>
                <a:latin typeface="Eras Bold ITC" panose="020B0907030504020204" pitchFamily="34" charset="0"/>
              </a:rPr>
              <a:t>FORGET</a:t>
            </a:r>
            <a:endParaRPr lang="en-US" sz="140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323" y="2306891"/>
            <a:ext cx="4783169" cy="40670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THINK </a:t>
            </a: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KNOW ABOUT</a:t>
            </a:r>
          </a:p>
          <a:p>
            <a:pPr marL="0" indent="0" algn="ctr">
              <a:buNone/>
            </a:pPr>
            <a:r>
              <a:rPr lang="en-US" sz="105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Conservatism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Liberalism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Romanticism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Socialism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Feminism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09" b="22116"/>
          <a:stretch/>
        </p:blipFill>
        <p:spPr bwMode="auto">
          <a:xfrm>
            <a:off x="719838" y="2194557"/>
            <a:ext cx="3094242" cy="395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531" r="23605"/>
          <a:stretch/>
        </p:blipFill>
        <p:spPr bwMode="auto">
          <a:xfrm>
            <a:off x="1443325" y="6181449"/>
            <a:ext cx="1647268" cy="44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320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46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45859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28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DFBD8"/>
                          </a:solidFill>
                        </a:rPr>
                        <a:t>CONSERVATISM</a:t>
                      </a:r>
                      <a:endParaRPr lang="en-US" sz="2400" b="1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FDFBD8"/>
                          </a:solidFill>
                        </a:rPr>
                        <a:t>Social Class(</a:t>
                      </a:r>
                      <a:r>
                        <a:rPr lang="en-US" sz="2400" u="sng" dirty="0" err="1">
                          <a:solidFill>
                            <a:srgbClr val="FDFBD8"/>
                          </a:solidFill>
                        </a:rPr>
                        <a:t>es</a:t>
                      </a:r>
                      <a:r>
                        <a:rPr lang="en-US" sz="2400" u="sng" dirty="0">
                          <a:solidFill>
                            <a:srgbClr val="FDFBD8"/>
                          </a:solidFill>
                        </a:rPr>
                        <a:t>)</a:t>
                      </a:r>
                      <a:r>
                        <a:rPr lang="en-US" sz="2400" u="none" dirty="0">
                          <a:solidFill>
                            <a:srgbClr val="FDFBD8"/>
                          </a:solidFill>
                        </a:rPr>
                        <a:t>:</a:t>
                      </a:r>
                      <a:endParaRPr lang="en-US" sz="2400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Mixes Well With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Doesn’t Play Well With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Proponent(s)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Document(s)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280" y="1987539"/>
            <a:ext cx="8325522" cy="95410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8D7"/>
                </a:solidFill>
              </a:rPr>
              <a:t>Tradition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8D7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8D7"/>
                </a:solidFill>
              </a:rPr>
              <a:t>Institutions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F8D7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8D7"/>
                </a:solidFill>
              </a:rPr>
              <a:t>Privileges</a:t>
            </a: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315" y="1120255"/>
            <a:ext cx="403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400" b="1" dirty="0">
                <a:solidFill>
                  <a:srgbClr val="FFF8D7"/>
                </a:solidFill>
              </a:rPr>
              <a:t>Aristocracy / Landed Gentry</a:t>
            </a:r>
            <a:endParaRPr lang="en-US" sz="21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923" y="3067905"/>
            <a:ext cx="3903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8D7"/>
                </a:solidFill>
              </a:rPr>
              <a:t>Romanticism (</a:t>
            </a:r>
            <a:r>
              <a:rPr lang="en-US" sz="2000" i="1" dirty="0">
                <a:solidFill>
                  <a:srgbClr val="FFF8D7"/>
                </a:solidFill>
              </a:rPr>
              <a:t>Sometimes</a:t>
            </a:r>
            <a:r>
              <a:rPr lang="en-US" sz="2000" dirty="0">
                <a:solidFill>
                  <a:srgbClr val="FFF8D7"/>
                </a:solidFill>
              </a:rPr>
              <a:t>)</a:t>
            </a:r>
            <a:endParaRPr lang="en-US" sz="16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9" y="3233659"/>
            <a:ext cx="4303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trike="sngStrike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Liberalism   Socialism   Nationalism</a:t>
            </a:r>
            <a:endParaRPr lang="en-US" sz="2000" b="1" strike="sngStrike" dirty="0">
              <a:solidFill>
                <a:schemeClr val="tx2">
                  <a:lumMod val="20000"/>
                  <a:lumOff val="8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6165" y="4181310"/>
            <a:ext cx="4787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8D7"/>
                </a:solidFill>
              </a:rPr>
              <a:t>Edmund Burke, Metternich</a:t>
            </a:r>
            <a:endParaRPr lang="en-US" sz="2400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11855" y="5207292"/>
            <a:ext cx="6855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8D7"/>
                </a:solidFill>
              </a:rPr>
              <a:t>Burke, </a:t>
            </a:r>
            <a:r>
              <a:rPr lang="en-US" sz="2800" i="1" dirty="0">
                <a:solidFill>
                  <a:srgbClr val="FFF8D7"/>
                </a:solidFill>
              </a:rPr>
              <a:t>Reflections on the Revolution in France</a:t>
            </a:r>
            <a:endParaRPr lang="en-US" sz="2400" i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155" y="3390449"/>
            <a:ext cx="3725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8D7"/>
                </a:solidFill>
              </a:rPr>
              <a:t>Liberalism (</a:t>
            </a:r>
            <a:r>
              <a:rPr lang="en-US" sz="2000" i="1" dirty="0">
                <a:solidFill>
                  <a:srgbClr val="FFF8D7"/>
                </a:solidFill>
              </a:rPr>
              <a:t>vs. Socialism</a:t>
            </a:r>
            <a:r>
              <a:rPr lang="en-US" sz="2000" dirty="0">
                <a:solidFill>
                  <a:srgbClr val="FFF8D7"/>
                </a:solidFill>
              </a:rPr>
              <a:t>)</a:t>
            </a:r>
            <a:endParaRPr lang="en-US" sz="16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813334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151D3E">
                <a:lumMod val="90000"/>
              </a:srgbClr>
            </a:gs>
            <a:gs pos="9000">
              <a:srgbClr val="050A1D"/>
            </a:gs>
            <a:gs pos="100000">
              <a:srgbClr val="7E232C">
                <a:lumMod val="82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12402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28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FDFBD8"/>
                          </a:solidFill>
                        </a:rPr>
                        <a:t>LIBERALISM</a:t>
                      </a:r>
                      <a:endParaRPr lang="en-US" sz="2400" b="1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FDFBD8"/>
                          </a:solidFill>
                        </a:rPr>
                        <a:t>Social Class(</a:t>
                      </a:r>
                      <a:r>
                        <a:rPr lang="en-US" sz="2400" u="sng" dirty="0" err="1">
                          <a:solidFill>
                            <a:srgbClr val="FDFBD8"/>
                          </a:solidFill>
                        </a:rPr>
                        <a:t>es</a:t>
                      </a:r>
                      <a:r>
                        <a:rPr lang="en-US" sz="2400" u="sng" dirty="0">
                          <a:solidFill>
                            <a:srgbClr val="FDFBD8"/>
                          </a:solidFill>
                        </a:rPr>
                        <a:t>)</a:t>
                      </a:r>
                      <a:r>
                        <a:rPr lang="en-US" sz="2400" u="none" dirty="0">
                          <a:solidFill>
                            <a:srgbClr val="FDFBD8"/>
                          </a:solidFill>
                        </a:rPr>
                        <a:t>:</a:t>
                      </a:r>
                      <a:endParaRPr lang="en-US" sz="2400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>
                        <a:solidFill>
                          <a:srgbClr val="FDFBD8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Mixes Well With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Doesn’t Play Well With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Proponent(s)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>
                          <a:solidFill>
                            <a:srgbClr val="FDFBD8"/>
                          </a:solidFill>
                        </a:rPr>
                        <a:t>Document(s)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315" y="1120255"/>
            <a:ext cx="4450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400" b="1" dirty="0">
                <a:solidFill>
                  <a:srgbClr val="FFF8D7"/>
                </a:solidFill>
              </a:rPr>
              <a:t>Bourgeoisie (Professional Class)</a:t>
            </a:r>
            <a:endParaRPr lang="en-US" sz="21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79" y="3024674"/>
            <a:ext cx="4262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8D7"/>
                </a:solidFill>
              </a:rPr>
              <a:t>Nationalism </a:t>
            </a:r>
            <a:r>
              <a:rPr lang="en-US" sz="1600" dirty="0">
                <a:solidFill>
                  <a:srgbClr val="FFF8D7"/>
                </a:solidFill>
              </a:rPr>
              <a:t>(Self-Determination)</a:t>
            </a:r>
            <a:endParaRPr lang="en-US" sz="12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9" y="3055301"/>
            <a:ext cx="4303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trike="sngStrike" dirty="0">
                <a:solidFill>
                  <a:schemeClr val="accent5"/>
                </a:solidFill>
              </a:rPr>
              <a:t>Conservatism   Romanticism   SOCIALISM</a:t>
            </a:r>
            <a:endParaRPr lang="en-US" sz="2000" b="1" strike="sngStrike" dirty="0">
              <a:solidFill>
                <a:schemeClr val="accent5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9404" y="4147868"/>
            <a:ext cx="519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8D7"/>
                </a:solidFill>
              </a:rPr>
              <a:t>Adam Smith, John Stuart Mill</a:t>
            </a:r>
            <a:endParaRPr lang="en-US" sz="2400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9405" y="5207292"/>
            <a:ext cx="5451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F8D7"/>
                </a:solidFill>
              </a:rPr>
              <a:t>Wealth of Nations</a:t>
            </a:r>
            <a:r>
              <a:rPr lang="en-US" sz="2800" dirty="0">
                <a:solidFill>
                  <a:srgbClr val="FFF8D7"/>
                </a:solidFill>
              </a:rPr>
              <a:t>, </a:t>
            </a:r>
            <a:r>
              <a:rPr lang="en-US" sz="2800" i="1" dirty="0">
                <a:solidFill>
                  <a:srgbClr val="FFF8D7"/>
                </a:solidFill>
              </a:rPr>
              <a:t>On Liberty</a:t>
            </a:r>
            <a:endParaRPr lang="en-US" sz="2400" i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1612986"/>
            <a:ext cx="7254240" cy="1015663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LIBERTY</a:t>
            </a:r>
          </a:p>
          <a:p>
            <a:pPr algn="ctr"/>
            <a:r>
              <a:rPr lang="en-US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Laissez-faire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Reform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Constitution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Choice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Individualism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Natural Rights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Equality</a:t>
            </a:r>
          </a:p>
          <a:p>
            <a:pPr algn="ctr"/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PROGRESS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2931" y="3339611"/>
            <a:ext cx="3948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8D7"/>
                </a:solidFill>
              </a:rPr>
              <a:t>Conservatism </a:t>
            </a:r>
            <a:r>
              <a:rPr lang="en-US" sz="1600" dirty="0">
                <a:solidFill>
                  <a:srgbClr val="FFF8D7"/>
                </a:solidFill>
              </a:rPr>
              <a:t>(vs. Socialism)</a:t>
            </a:r>
            <a:endParaRPr lang="en-US" sz="1200" b="1" dirty="0">
              <a:solidFill>
                <a:srgbClr val="FFF8D7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L</a:t>
            </a: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28" name="TextBox 27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29" name="TextBox 28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30" name="TextBox 29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611040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9" grpId="0" build="p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270C00"/>
            </a:gs>
            <a:gs pos="9000">
              <a:srgbClr val="000000"/>
            </a:gs>
            <a:gs pos="100000">
              <a:srgbClr val="4711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9255"/>
            <a:ext cx="91440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Conservatism vs. Liberalism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95616"/>
              </p:ext>
            </p:extLst>
          </p:nvPr>
        </p:nvGraphicFramePr>
        <p:xfrm>
          <a:off x="628650" y="2029009"/>
          <a:ext cx="7886700" cy="3749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Conservative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Liberal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INHERITED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Rights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A connection with the past</a:t>
                      </a:r>
                      <a:endParaRPr lang="en-US" sz="40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NATURAL</a:t>
                      </a:r>
                      <a:r>
                        <a:rPr lang="en-US" sz="40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baseline="0" dirty="0">
                          <a:solidFill>
                            <a:schemeClr val="bg1"/>
                          </a:solidFill>
                        </a:rPr>
                        <a:t>Rights</a:t>
                      </a:r>
                    </a:p>
                    <a:p>
                      <a:pPr algn="ctr"/>
                      <a:r>
                        <a:rPr lang="en-US" sz="3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aseline="0" dirty="0">
                          <a:solidFill>
                            <a:schemeClr val="bg1"/>
                          </a:solidFill>
                        </a:rPr>
                        <a:t>God-given</a:t>
                      </a:r>
                      <a:endParaRPr lang="en-US" sz="40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606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120C0B">
                <a:lumMod val="96000"/>
              </a:srgbClr>
            </a:gs>
            <a:gs pos="41000">
              <a:srgbClr val="0C0907"/>
            </a:gs>
            <a:gs pos="100000">
              <a:srgbClr val="0D090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a/a2/EdmundBurke177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1" y="101945"/>
            <a:ext cx="5674659" cy="67560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a/a2/EdmundBurke1771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07" y="240898"/>
            <a:ext cx="5674659" cy="67560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69" y="1113211"/>
            <a:ext cx="4933949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Burke’s Liberal Conservatism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543" y="2931459"/>
            <a:ext cx="3862669" cy="3191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Burke supported the American Revolution because it combined liberal values with a connection with the British tradition of government.</a:t>
            </a:r>
          </a:p>
        </p:txBody>
      </p:sp>
    </p:spTree>
    <p:extLst>
      <p:ext uri="{BB962C8B-B14F-4D97-AF65-F5344CB8AC3E}">
        <p14:creationId xmlns:p14="http://schemas.microsoft.com/office/powerpoint/2010/main" val="540501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270C00"/>
            </a:gs>
            <a:gs pos="9000">
              <a:srgbClr val="000000"/>
            </a:gs>
            <a:gs pos="100000">
              <a:srgbClr val="4711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9255"/>
            <a:ext cx="91440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Revolutions Compared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4658"/>
              </p:ext>
            </p:extLst>
          </p:nvPr>
        </p:nvGraphicFramePr>
        <p:xfrm>
          <a:off x="628650" y="2029009"/>
          <a:ext cx="7886700" cy="3718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GLORIOUS Revolution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FRENCH Revolution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MODIFIED</a:t>
                      </a:r>
                      <a:r>
                        <a:rPr lang="en-US" sz="4000" b="1" i="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b="1" i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Existing Institutions</a:t>
                      </a:r>
                    </a:p>
                    <a:p>
                      <a:pPr algn="ctr"/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DESTROYED</a:t>
                      </a:r>
                      <a:r>
                        <a:rPr lang="en-US" sz="4000" b="1" baseline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Existing Institutions</a:t>
                      </a:r>
                      <a:endParaRPr lang="en-US" sz="40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014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270C00"/>
            </a:gs>
            <a:gs pos="9000">
              <a:srgbClr val="000000"/>
            </a:gs>
            <a:gs pos="100000">
              <a:srgbClr val="4711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9255"/>
            <a:ext cx="91440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Revolutions Compared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28746"/>
              </p:ext>
            </p:extLst>
          </p:nvPr>
        </p:nvGraphicFramePr>
        <p:xfrm>
          <a:off x="628650" y="2029009"/>
          <a:ext cx="7886700" cy="3718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GLORIOUS Revolution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FRENCH Revolution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MODIFIED</a:t>
                      </a:r>
                      <a:r>
                        <a:rPr lang="en-US" sz="4000" b="1" i="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b="1" i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Existing Institutions</a:t>
                      </a:r>
                    </a:p>
                    <a:p>
                      <a:pPr algn="ctr"/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CREATED</a:t>
                      </a:r>
                      <a:r>
                        <a:rPr lang="en-US" sz="4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Brand New Institutions</a:t>
                      </a:r>
                      <a:endParaRPr lang="en-US" sz="40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612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AD3F6">
                <a:lumMod val="0"/>
                <a:lumOff val="100000"/>
              </a:srgbClr>
            </a:gs>
            <a:gs pos="9000">
              <a:srgbClr val="CAD3F6"/>
            </a:gs>
            <a:gs pos="100000">
              <a:srgbClr val="CAD3F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01416"/>
              </p:ext>
            </p:extLst>
          </p:nvPr>
        </p:nvGraphicFramePr>
        <p:xfrm>
          <a:off x="295833" y="336177"/>
          <a:ext cx="8565778" cy="552674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8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93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/>
                        <a:t>ROMANTICISM</a:t>
                      </a:r>
                      <a:endParaRPr lang="en-US" sz="2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7">
                <a:tc gridSpan="2"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/>
                        <a:t>Social Class(</a:t>
                      </a:r>
                      <a:r>
                        <a:rPr lang="en-US" sz="2400" u="sng" dirty="0" err="1"/>
                        <a:t>es</a:t>
                      </a:r>
                      <a:r>
                        <a:rPr lang="en-US" sz="2400" u="sng" dirty="0"/>
                        <a:t>)</a:t>
                      </a:r>
                      <a:r>
                        <a:rPr lang="en-US" sz="2400" u="none" dirty="0"/>
                        <a:t>: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876">
                <a:tc gridSpan="2"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Buzzwords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200" b="1" u="sng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497">
                <a:tc>
                  <a:txBody>
                    <a:bodyPr/>
                    <a:lstStyle/>
                    <a:p>
                      <a:pPr marL="120650" marR="0" indent="0" algn="l" defTabSz="6858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Mixes Well With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20650" marR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Doesn’t Play Well With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635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Proponent(s)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5872">
                <a:tc gridSpan="2">
                  <a:txBody>
                    <a:bodyPr/>
                    <a:lstStyle/>
                    <a:p>
                      <a:pPr marL="120650" marR="0" inden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200" u="sng" dirty="0"/>
                        <a:t>Document(s)</a:t>
                      </a:r>
                      <a:endParaRPr lang="en-US" sz="2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34667" y="1011071"/>
            <a:ext cx="410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Artists, Authors, &amp; Poets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683" y="3024674"/>
            <a:ext cx="3875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Conservatism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(Backward Looking)</a:t>
            </a:r>
          </a:p>
          <a:p>
            <a:pPr lvl="0"/>
            <a:r>
              <a:rPr lang="en-US" sz="2400" dirty="0">
                <a:solidFill>
                  <a:srgbClr val="661900">
                    <a:lumMod val="50000"/>
                  </a:srgbClr>
                </a:solidFill>
              </a:rPr>
              <a:t>Nationalism </a:t>
            </a:r>
            <a:r>
              <a:rPr lang="en-US" sz="1600" dirty="0">
                <a:solidFill>
                  <a:srgbClr val="661900">
                    <a:lumMod val="50000"/>
                  </a:srgbClr>
                </a:solidFill>
              </a:rPr>
              <a:t>(It’s Just Beautiful)</a:t>
            </a:r>
            <a:endParaRPr lang="en-US" sz="1200" b="1" dirty="0">
              <a:solidFill>
                <a:srgbClr val="661900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999" y="3123541"/>
            <a:ext cx="4303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trike="sngStrike" dirty="0">
                <a:solidFill>
                  <a:schemeClr val="tx2">
                    <a:lumMod val="50000"/>
                  </a:schemeClr>
                </a:solidFill>
              </a:rPr>
              <a:t>Liberalism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9404" y="3943148"/>
            <a:ext cx="5195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William Blake (Poet)</a:t>
            </a:r>
          </a:p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Eugène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Delacroix (Artist)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9405" y="4947980"/>
            <a:ext cx="54511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>
                <a:solidFill>
                  <a:schemeClr val="tx2">
                    <a:lumMod val="50000"/>
                  </a:schemeClr>
                </a:solidFill>
              </a:rPr>
              <a:t>The Sorrows of Young </a:t>
            </a:r>
            <a:r>
              <a:rPr lang="en-US" sz="2600" i="1" dirty="0" err="1">
                <a:solidFill>
                  <a:schemeClr val="tx2">
                    <a:lumMod val="50000"/>
                  </a:schemeClr>
                </a:solidFill>
              </a:rPr>
              <a:t>Werther</a:t>
            </a:r>
            <a:endParaRPr lang="en-US" sz="2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i="1" dirty="0">
                <a:solidFill>
                  <a:schemeClr val="tx2">
                    <a:lumMod val="50000"/>
                  </a:schemeClr>
                </a:solidFill>
              </a:rPr>
              <a:t>Frankenstein		Blake’s Poetry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7596" y="1667578"/>
            <a:ext cx="6512706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Beauty</a:t>
            </a: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Nature</a:t>
            </a:r>
          </a:p>
          <a:p>
            <a:pPr algn="ctr"/>
            <a:br>
              <a:rPr lang="en-US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Nostalgia</a:t>
            </a:r>
            <a:endParaRPr lang="en-US" sz="2800" b="1" strike="sngStrike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strike="sngStrike" dirty="0">
                <a:solidFill>
                  <a:schemeClr val="tx2">
                    <a:lumMod val="50000"/>
                  </a:schemeClr>
                </a:solidFill>
              </a:rPr>
              <a:t>Enlightenment</a:t>
            </a: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1812968" y="6049896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64923" y="6049893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</a:t>
            </a: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3392451" y="6049894"/>
            <a:ext cx="8070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R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4945038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6506531" y="6049895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8068024" y="6049897"/>
            <a:ext cx="8070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8484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9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Metternich">
      <a:dk1>
        <a:srgbClr val="030303"/>
      </a:dk1>
      <a:lt1>
        <a:srgbClr val="FDFDD8"/>
      </a:lt1>
      <a:dk2>
        <a:srgbClr val="661900"/>
      </a:dk2>
      <a:lt2>
        <a:srgbClr val="FFF8D7"/>
      </a:lt2>
      <a:accent1>
        <a:srgbClr val="BE7960"/>
      </a:accent1>
      <a:accent2>
        <a:srgbClr val="B15838"/>
      </a:accent2>
      <a:accent3>
        <a:srgbClr val="F3C591"/>
      </a:accent3>
      <a:accent4>
        <a:srgbClr val="FAEFB9"/>
      </a:accent4>
      <a:accent5>
        <a:srgbClr val="F3C591"/>
      </a:accent5>
      <a:accent6>
        <a:srgbClr val="FAEFB9"/>
      </a:accent6>
      <a:hlink>
        <a:srgbClr val="F3C591"/>
      </a:hlink>
      <a:folHlink>
        <a:srgbClr val="B15838"/>
      </a:folHlink>
    </a:clrScheme>
    <a:fontScheme name="Vienna">
      <a:majorFont>
        <a:latin typeface="Versailles LT"/>
        <a:ea typeface=""/>
        <a:cs typeface=""/>
      </a:majorFont>
      <a:minorFont>
        <a:latin typeface="High Tower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etternich">
      <a:dk1>
        <a:srgbClr val="030303"/>
      </a:dk1>
      <a:lt1>
        <a:srgbClr val="FDFDD8"/>
      </a:lt1>
      <a:dk2>
        <a:srgbClr val="661900"/>
      </a:dk2>
      <a:lt2>
        <a:srgbClr val="FFF8D7"/>
      </a:lt2>
      <a:accent1>
        <a:srgbClr val="BE7960"/>
      </a:accent1>
      <a:accent2>
        <a:srgbClr val="B15838"/>
      </a:accent2>
      <a:accent3>
        <a:srgbClr val="F3C591"/>
      </a:accent3>
      <a:accent4>
        <a:srgbClr val="FAEFB9"/>
      </a:accent4>
      <a:accent5>
        <a:srgbClr val="F3C591"/>
      </a:accent5>
      <a:accent6>
        <a:srgbClr val="FAEFB9"/>
      </a:accent6>
      <a:hlink>
        <a:srgbClr val="F3C591"/>
      </a:hlink>
      <a:folHlink>
        <a:srgbClr val="B15838"/>
      </a:folHlink>
    </a:clrScheme>
    <a:fontScheme name="Vienna">
      <a:majorFont>
        <a:latin typeface="Versailles LT"/>
        <a:ea typeface=""/>
        <a:cs typeface=""/>
      </a:majorFont>
      <a:minorFont>
        <a:latin typeface="High Tower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10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2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3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4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5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6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7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8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ppt/theme/themeOverride9.xml><?xml version="1.0" encoding="utf-8"?>
<a:themeOverride xmlns:a="http://schemas.openxmlformats.org/drawingml/2006/main">
  <a:clrScheme name="Metternich">
    <a:dk1>
      <a:srgbClr val="030303"/>
    </a:dk1>
    <a:lt1>
      <a:srgbClr val="FDFDD8"/>
    </a:lt1>
    <a:dk2>
      <a:srgbClr val="661900"/>
    </a:dk2>
    <a:lt2>
      <a:srgbClr val="FFF8D7"/>
    </a:lt2>
    <a:accent1>
      <a:srgbClr val="BE7960"/>
    </a:accent1>
    <a:accent2>
      <a:srgbClr val="B15838"/>
    </a:accent2>
    <a:accent3>
      <a:srgbClr val="F3C591"/>
    </a:accent3>
    <a:accent4>
      <a:srgbClr val="FAEFB9"/>
    </a:accent4>
    <a:accent5>
      <a:srgbClr val="F3C591"/>
    </a:accent5>
    <a:accent6>
      <a:srgbClr val="FAEFB9"/>
    </a:accent6>
    <a:hlink>
      <a:srgbClr val="F3C591"/>
    </a:hlink>
    <a:folHlink>
      <a:srgbClr val="B158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1887</TotalTime>
  <Words>606</Words>
  <Application>Microsoft Office PowerPoint</Application>
  <PresentationFormat>On-screen Show (4:3)</PresentationFormat>
  <Paragraphs>245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High Tower Text</vt:lpstr>
      <vt:lpstr>Eras Bold ITC</vt:lpstr>
      <vt:lpstr>Versailles LT</vt:lpstr>
      <vt:lpstr>1_Office Theme</vt:lpstr>
      <vt:lpstr>Office Theme</vt:lpstr>
      <vt:lpstr>2_Office Theme</vt:lpstr>
      <vt:lpstr>19th Century “Isms”</vt:lpstr>
      <vt:lpstr>FORGET</vt:lpstr>
      <vt:lpstr>PowerPoint Presentation</vt:lpstr>
      <vt:lpstr>PowerPoint Presentation</vt:lpstr>
      <vt:lpstr>Conservatism vs. Liberalism</vt:lpstr>
      <vt:lpstr>Burke’s Liberal Conservatism</vt:lpstr>
      <vt:lpstr>Revolutions Compared</vt:lpstr>
      <vt:lpstr>Revolutions Compared</vt:lpstr>
      <vt:lpstr>PowerPoint Presentation</vt:lpstr>
      <vt:lpstr>PowerPoint Presentation</vt:lpstr>
      <vt:lpstr>Liberty Leading the People Eugène Delacroix (1830)</vt:lpstr>
      <vt:lpstr>PowerPoint Presentation</vt:lpstr>
      <vt:lpstr>Conservatism</vt:lpstr>
      <vt:lpstr>Conservatism</vt:lpstr>
      <vt:lpstr>Conservatism</vt:lpstr>
      <vt:lpstr>Conservatism</vt:lpstr>
      <vt:lpstr>Conservatism</vt:lpstr>
      <vt:lpstr>Remember the  Ladies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Century Isms - AP European History</dc:title>
  <dc:creator>Tom Richey</dc:creator>
  <cp:lastModifiedBy>Owner</cp:lastModifiedBy>
  <cp:revision>36</cp:revision>
  <dcterms:created xsi:type="dcterms:W3CDTF">2014-03-13T15:53:55Z</dcterms:created>
  <dcterms:modified xsi:type="dcterms:W3CDTF">2021-01-02T22:20:09Z</dcterms:modified>
</cp:coreProperties>
</file>