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2" r:id="rId4"/>
    <p:sldId id="259" r:id="rId5"/>
    <p:sldId id="261" r:id="rId6"/>
    <p:sldId id="266" r:id="rId7"/>
    <p:sldId id="260" r:id="rId8"/>
    <p:sldId id="262" r:id="rId9"/>
    <p:sldId id="267" r:id="rId10"/>
    <p:sldId id="264" r:id="rId11"/>
    <p:sldId id="268" r:id="rId12"/>
    <p:sldId id="269" r:id="rId13"/>
    <p:sldId id="265" r:id="rId14"/>
    <p:sldId id="270" r:id="rId15"/>
    <p:sldId id="271" r:id="rId16"/>
    <p:sldId id="273" r:id="rId17"/>
    <p:sldId id="274" r:id="rId18"/>
    <p:sldId id="275" r:id="rId19"/>
    <p:sldId id="278" r:id="rId20"/>
    <p:sldId id="276" r:id="rId21"/>
    <p:sldId id="277" r:id="rId22"/>
    <p:sldId id="279" r:id="rId23"/>
    <p:sldId id="2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2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025793-9C65-471B-9330-A922FED1F5F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D40E3A0-B71F-4EE8-9E5F-B8F3C0929E89}">
      <dgm:prSet custT="1"/>
      <dgm:spPr/>
      <dgm:t>
        <a:bodyPr/>
        <a:lstStyle/>
        <a:p>
          <a:r>
            <a:rPr lang="en-US" sz="3200" b="1" dirty="0">
              <a:solidFill>
                <a:schemeClr val="bg1"/>
              </a:solidFill>
              <a:latin typeface="Century" panose="02040604050505020304" pitchFamily="18" charset="0"/>
            </a:rPr>
            <a:t>Influenced by Confucianism, Taoism, Buddhism</a:t>
          </a:r>
        </a:p>
      </dgm:t>
    </dgm:pt>
    <dgm:pt modelId="{9B88AF76-069D-49BC-B7E6-91061D1961BC}" type="parTrans" cxnId="{7A143D89-E579-4C5C-9662-35581020E088}">
      <dgm:prSet/>
      <dgm:spPr/>
      <dgm:t>
        <a:bodyPr/>
        <a:lstStyle/>
        <a:p>
          <a:endParaRPr lang="en-US"/>
        </a:p>
      </dgm:t>
    </dgm:pt>
    <dgm:pt modelId="{18B785C2-87AA-4DF9-B3D1-BB11319C082E}" type="sibTrans" cxnId="{7A143D89-E579-4C5C-9662-35581020E088}">
      <dgm:prSet/>
      <dgm:spPr/>
      <dgm:t>
        <a:bodyPr/>
        <a:lstStyle/>
        <a:p>
          <a:endParaRPr lang="en-US"/>
        </a:p>
      </dgm:t>
    </dgm:pt>
    <dgm:pt modelId="{3DF33F46-3A29-4234-9EE7-18E83C47B2A6}">
      <dgm:prSet custT="1"/>
      <dgm:spPr/>
      <dgm:t>
        <a:bodyPr/>
        <a:lstStyle/>
        <a:p>
          <a:r>
            <a:rPr lang="en-US" sz="3200" b="1" dirty="0">
              <a:solidFill>
                <a:schemeClr val="bg1"/>
              </a:solidFill>
              <a:latin typeface="Century" panose="02040604050505020304" pitchFamily="18" charset="0"/>
            </a:rPr>
            <a:t>Late 17</a:t>
          </a:r>
          <a:r>
            <a:rPr lang="en-US" sz="3200" b="1" baseline="30000" dirty="0">
              <a:solidFill>
                <a:schemeClr val="bg1"/>
              </a:solidFill>
              <a:latin typeface="Century" panose="02040604050505020304" pitchFamily="18" charset="0"/>
            </a:rPr>
            <a:t>th</a:t>
          </a:r>
          <a:r>
            <a:rPr lang="en-US" sz="3200" b="1" dirty="0">
              <a:solidFill>
                <a:schemeClr val="bg1"/>
              </a:solidFill>
              <a:latin typeface="Century" panose="02040604050505020304" pitchFamily="18" charset="0"/>
            </a:rPr>
            <a:t> century effort to return to purely Japanese tradition</a:t>
          </a:r>
        </a:p>
      </dgm:t>
    </dgm:pt>
    <dgm:pt modelId="{7917EEDF-D4BD-404E-B49E-BD85DEFB2EB6}" type="parTrans" cxnId="{8ADD7FB8-B90B-4217-BB12-A398EE775930}">
      <dgm:prSet/>
      <dgm:spPr/>
      <dgm:t>
        <a:bodyPr/>
        <a:lstStyle/>
        <a:p>
          <a:endParaRPr lang="en-US"/>
        </a:p>
      </dgm:t>
    </dgm:pt>
    <dgm:pt modelId="{766237D3-9877-4EBA-9BFF-90671BB3D8BF}" type="sibTrans" cxnId="{8ADD7FB8-B90B-4217-BB12-A398EE775930}">
      <dgm:prSet/>
      <dgm:spPr/>
      <dgm:t>
        <a:bodyPr/>
        <a:lstStyle/>
        <a:p>
          <a:endParaRPr lang="en-US"/>
        </a:p>
      </dgm:t>
    </dgm:pt>
    <dgm:pt modelId="{66E00A1A-D139-470B-B7AF-7EB705E3BAD4}">
      <dgm:prSet custT="1"/>
      <dgm:spPr/>
      <dgm:t>
        <a:bodyPr/>
        <a:lstStyle/>
        <a:p>
          <a:r>
            <a:rPr lang="en-US" sz="3200" b="1" dirty="0">
              <a:solidFill>
                <a:schemeClr val="bg1"/>
              </a:solidFill>
              <a:latin typeface="Century" panose="02040604050505020304" pitchFamily="18" charset="0"/>
            </a:rPr>
            <a:t>Meiji Restoration of 1868 made National religion of Japan = Emperor worship</a:t>
          </a:r>
        </a:p>
      </dgm:t>
    </dgm:pt>
    <dgm:pt modelId="{EEC48F63-CEB6-4020-BC0C-1C133DDCA608}" type="parTrans" cxnId="{FA843FC4-84F0-4001-885E-1055FE97B788}">
      <dgm:prSet/>
      <dgm:spPr/>
      <dgm:t>
        <a:bodyPr/>
        <a:lstStyle/>
        <a:p>
          <a:endParaRPr lang="en-US"/>
        </a:p>
      </dgm:t>
    </dgm:pt>
    <dgm:pt modelId="{1E497755-32DE-4541-AFA3-F1B18C53E238}" type="sibTrans" cxnId="{FA843FC4-84F0-4001-885E-1055FE97B788}">
      <dgm:prSet/>
      <dgm:spPr/>
      <dgm:t>
        <a:bodyPr/>
        <a:lstStyle/>
        <a:p>
          <a:endParaRPr lang="en-US"/>
        </a:p>
      </dgm:t>
    </dgm:pt>
    <dgm:pt modelId="{E7EBC33A-056F-4052-8372-A5C18D839CAC}">
      <dgm:prSet custT="1"/>
      <dgm:spPr/>
      <dgm:t>
        <a:bodyPr/>
        <a:lstStyle/>
        <a:p>
          <a:r>
            <a:rPr lang="en-US" sz="3600" b="0" dirty="0">
              <a:solidFill>
                <a:schemeClr val="bg1"/>
              </a:solidFill>
              <a:latin typeface="Century" panose="02040604050505020304" pitchFamily="18" charset="0"/>
            </a:rPr>
            <a:t>Meiji combined Samurai mentality with Shinto reverence for Emperor</a:t>
          </a:r>
        </a:p>
      </dgm:t>
    </dgm:pt>
    <dgm:pt modelId="{DB12E8DC-AAB8-4E1F-9E61-1EF591C8108C}" type="parTrans" cxnId="{8101C5AD-4FBB-4AF3-8364-4C7C0BC88DD9}">
      <dgm:prSet/>
      <dgm:spPr/>
      <dgm:t>
        <a:bodyPr/>
        <a:lstStyle/>
        <a:p>
          <a:endParaRPr lang="en-US"/>
        </a:p>
      </dgm:t>
    </dgm:pt>
    <dgm:pt modelId="{A0A901C5-EE35-48A6-A7C7-DB3B66397C23}" type="sibTrans" cxnId="{8101C5AD-4FBB-4AF3-8364-4C7C0BC88DD9}">
      <dgm:prSet/>
      <dgm:spPr/>
      <dgm:t>
        <a:bodyPr/>
        <a:lstStyle/>
        <a:p>
          <a:endParaRPr lang="en-US"/>
        </a:p>
      </dgm:t>
    </dgm:pt>
    <dgm:pt modelId="{0DA2C3B6-0506-446C-8DA3-55F44821D83E}">
      <dgm:prSet custT="1"/>
      <dgm:spPr/>
      <dgm:t>
        <a:bodyPr/>
        <a:lstStyle/>
        <a:p>
          <a:r>
            <a:rPr lang="en-US" sz="3600" b="0" dirty="0">
              <a:solidFill>
                <a:schemeClr val="bg1"/>
              </a:solidFill>
              <a:latin typeface="Century" panose="02040604050505020304" pitchFamily="18" charset="0"/>
            </a:rPr>
            <a:t>Post-WWII Shintoism and Japanese state were separated</a:t>
          </a:r>
        </a:p>
      </dgm:t>
    </dgm:pt>
    <dgm:pt modelId="{1C9F7798-658A-4191-9E04-452F4627FC7C}" type="parTrans" cxnId="{BE48E8D8-454B-4142-9412-FC8B06616167}">
      <dgm:prSet/>
      <dgm:spPr/>
      <dgm:t>
        <a:bodyPr/>
        <a:lstStyle/>
        <a:p>
          <a:endParaRPr lang="en-US"/>
        </a:p>
      </dgm:t>
    </dgm:pt>
    <dgm:pt modelId="{A695A60C-2033-4AE8-B7FB-1A31A7D24AC1}" type="sibTrans" cxnId="{BE48E8D8-454B-4142-9412-FC8B06616167}">
      <dgm:prSet/>
      <dgm:spPr/>
      <dgm:t>
        <a:bodyPr/>
        <a:lstStyle/>
        <a:p>
          <a:endParaRPr lang="en-US"/>
        </a:p>
      </dgm:t>
    </dgm:pt>
    <dgm:pt modelId="{826A4512-4652-4628-92A5-B3189D0F94A3}" type="pres">
      <dgm:prSet presAssocID="{57025793-9C65-471B-9330-A922FED1F5FB}" presName="linear" presStyleCnt="0">
        <dgm:presLayoutVars>
          <dgm:animLvl val="lvl"/>
          <dgm:resizeHandles val="exact"/>
        </dgm:presLayoutVars>
      </dgm:prSet>
      <dgm:spPr/>
    </dgm:pt>
    <dgm:pt modelId="{0087A9E6-0F68-4C62-8D31-9864D7C7A28F}" type="pres">
      <dgm:prSet presAssocID="{ED40E3A0-B71F-4EE8-9E5F-B8F3C0929E8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BE0F339-3607-44C4-BF58-C753669F8911}" type="pres">
      <dgm:prSet presAssocID="{18B785C2-87AA-4DF9-B3D1-BB11319C082E}" presName="spacer" presStyleCnt="0"/>
      <dgm:spPr/>
    </dgm:pt>
    <dgm:pt modelId="{F302742E-68E8-49F1-B579-83FC780528AA}" type="pres">
      <dgm:prSet presAssocID="{3DF33F46-3A29-4234-9EE7-18E83C47B2A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F3447AC-2FEF-4712-93CF-DD2AFBB6E795}" type="pres">
      <dgm:prSet presAssocID="{766237D3-9877-4EBA-9BFF-90671BB3D8BF}" presName="spacer" presStyleCnt="0"/>
      <dgm:spPr/>
    </dgm:pt>
    <dgm:pt modelId="{46BF7D82-DE37-4DA2-B96F-5277CABAD71E}" type="pres">
      <dgm:prSet presAssocID="{66E00A1A-D139-470B-B7AF-7EB705E3BAD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A37C7D8-BDC1-4637-919C-71B272EB9634}" type="pres">
      <dgm:prSet presAssocID="{1E497755-32DE-4541-AFA3-F1B18C53E238}" presName="spacer" presStyleCnt="0"/>
      <dgm:spPr/>
    </dgm:pt>
    <dgm:pt modelId="{D83DE3DB-4A77-40B0-B03A-43F60615F97B}" type="pres">
      <dgm:prSet presAssocID="{E7EBC33A-056F-4052-8372-A5C18D839CA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0B437A4-2ECD-48D9-BFB3-8CCB2F1A8945}" type="pres">
      <dgm:prSet presAssocID="{A0A901C5-EE35-48A6-A7C7-DB3B66397C23}" presName="spacer" presStyleCnt="0"/>
      <dgm:spPr/>
    </dgm:pt>
    <dgm:pt modelId="{742B30F6-7A7D-4178-913F-8D61C6EA2683}" type="pres">
      <dgm:prSet presAssocID="{0DA2C3B6-0506-446C-8DA3-55F44821D83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598210D-3C24-4099-AEB9-BFA216F93A93}" type="presOf" srcId="{ED40E3A0-B71F-4EE8-9E5F-B8F3C0929E89}" destId="{0087A9E6-0F68-4C62-8D31-9864D7C7A28F}" srcOrd="0" destOrd="0" presId="urn:microsoft.com/office/officeart/2005/8/layout/vList2"/>
    <dgm:cxn modelId="{9BDDA520-AE6D-42F8-86CA-79A2C2613693}" type="presOf" srcId="{3DF33F46-3A29-4234-9EE7-18E83C47B2A6}" destId="{F302742E-68E8-49F1-B579-83FC780528AA}" srcOrd="0" destOrd="0" presId="urn:microsoft.com/office/officeart/2005/8/layout/vList2"/>
    <dgm:cxn modelId="{C4666E22-B8CE-459E-BF2B-4EC6AD45F39A}" type="presOf" srcId="{66E00A1A-D139-470B-B7AF-7EB705E3BAD4}" destId="{46BF7D82-DE37-4DA2-B96F-5277CABAD71E}" srcOrd="0" destOrd="0" presId="urn:microsoft.com/office/officeart/2005/8/layout/vList2"/>
    <dgm:cxn modelId="{1685A234-97AB-4D93-A325-02E12D05228A}" type="presOf" srcId="{0DA2C3B6-0506-446C-8DA3-55F44821D83E}" destId="{742B30F6-7A7D-4178-913F-8D61C6EA2683}" srcOrd="0" destOrd="0" presId="urn:microsoft.com/office/officeart/2005/8/layout/vList2"/>
    <dgm:cxn modelId="{7A143D89-E579-4C5C-9662-35581020E088}" srcId="{57025793-9C65-471B-9330-A922FED1F5FB}" destId="{ED40E3A0-B71F-4EE8-9E5F-B8F3C0929E89}" srcOrd="0" destOrd="0" parTransId="{9B88AF76-069D-49BC-B7E6-91061D1961BC}" sibTransId="{18B785C2-87AA-4DF9-B3D1-BB11319C082E}"/>
    <dgm:cxn modelId="{8101C5AD-4FBB-4AF3-8364-4C7C0BC88DD9}" srcId="{57025793-9C65-471B-9330-A922FED1F5FB}" destId="{E7EBC33A-056F-4052-8372-A5C18D839CAC}" srcOrd="3" destOrd="0" parTransId="{DB12E8DC-AAB8-4E1F-9E61-1EF591C8108C}" sibTransId="{A0A901C5-EE35-48A6-A7C7-DB3B66397C23}"/>
    <dgm:cxn modelId="{8ADD7FB8-B90B-4217-BB12-A398EE775930}" srcId="{57025793-9C65-471B-9330-A922FED1F5FB}" destId="{3DF33F46-3A29-4234-9EE7-18E83C47B2A6}" srcOrd="1" destOrd="0" parTransId="{7917EEDF-D4BD-404E-B49E-BD85DEFB2EB6}" sibTransId="{766237D3-9877-4EBA-9BFF-90671BB3D8BF}"/>
    <dgm:cxn modelId="{FA843FC4-84F0-4001-885E-1055FE97B788}" srcId="{57025793-9C65-471B-9330-A922FED1F5FB}" destId="{66E00A1A-D139-470B-B7AF-7EB705E3BAD4}" srcOrd="2" destOrd="0" parTransId="{EEC48F63-CEB6-4020-BC0C-1C133DDCA608}" sibTransId="{1E497755-32DE-4541-AFA3-F1B18C53E238}"/>
    <dgm:cxn modelId="{BE48E8D8-454B-4142-9412-FC8B06616167}" srcId="{57025793-9C65-471B-9330-A922FED1F5FB}" destId="{0DA2C3B6-0506-446C-8DA3-55F44821D83E}" srcOrd="4" destOrd="0" parTransId="{1C9F7798-658A-4191-9E04-452F4627FC7C}" sibTransId="{A695A60C-2033-4AE8-B7FB-1A31A7D24AC1}"/>
    <dgm:cxn modelId="{932E13E0-65A6-466F-850D-9E6D39A549EA}" type="presOf" srcId="{57025793-9C65-471B-9330-A922FED1F5FB}" destId="{826A4512-4652-4628-92A5-B3189D0F94A3}" srcOrd="0" destOrd="0" presId="urn:microsoft.com/office/officeart/2005/8/layout/vList2"/>
    <dgm:cxn modelId="{39781BFB-A49D-47D0-8BD0-50FE028BF442}" type="presOf" srcId="{E7EBC33A-056F-4052-8372-A5C18D839CAC}" destId="{D83DE3DB-4A77-40B0-B03A-43F60615F97B}" srcOrd="0" destOrd="0" presId="urn:microsoft.com/office/officeart/2005/8/layout/vList2"/>
    <dgm:cxn modelId="{7D2BEA6C-BC83-41CD-9DA3-0EE0E79C5819}" type="presParOf" srcId="{826A4512-4652-4628-92A5-B3189D0F94A3}" destId="{0087A9E6-0F68-4C62-8D31-9864D7C7A28F}" srcOrd="0" destOrd="0" presId="urn:microsoft.com/office/officeart/2005/8/layout/vList2"/>
    <dgm:cxn modelId="{346DD532-9E8E-4AFE-9FB2-E2FDE941D908}" type="presParOf" srcId="{826A4512-4652-4628-92A5-B3189D0F94A3}" destId="{0BE0F339-3607-44C4-BF58-C753669F8911}" srcOrd="1" destOrd="0" presId="urn:microsoft.com/office/officeart/2005/8/layout/vList2"/>
    <dgm:cxn modelId="{345FA485-BD28-4875-A313-2C4DEACB2DB2}" type="presParOf" srcId="{826A4512-4652-4628-92A5-B3189D0F94A3}" destId="{F302742E-68E8-49F1-B579-83FC780528AA}" srcOrd="2" destOrd="0" presId="urn:microsoft.com/office/officeart/2005/8/layout/vList2"/>
    <dgm:cxn modelId="{E9835D01-58EA-4652-8CD7-6E4B852AE3D4}" type="presParOf" srcId="{826A4512-4652-4628-92A5-B3189D0F94A3}" destId="{6F3447AC-2FEF-4712-93CF-DD2AFBB6E795}" srcOrd="3" destOrd="0" presId="urn:microsoft.com/office/officeart/2005/8/layout/vList2"/>
    <dgm:cxn modelId="{EEBEADC1-E2AE-4455-BDB2-BE2A6959EBCD}" type="presParOf" srcId="{826A4512-4652-4628-92A5-B3189D0F94A3}" destId="{46BF7D82-DE37-4DA2-B96F-5277CABAD71E}" srcOrd="4" destOrd="0" presId="urn:microsoft.com/office/officeart/2005/8/layout/vList2"/>
    <dgm:cxn modelId="{9FA0E649-B309-4962-9A74-A26FBD722800}" type="presParOf" srcId="{826A4512-4652-4628-92A5-B3189D0F94A3}" destId="{DA37C7D8-BDC1-4637-919C-71B272EB9634}" srcOrd="5" destOrd="0" presId="urn:microsoft.com/office/officeart/2005/8/layout/vList2"/>
    <dgm:cxn modelId="{A05C3FA9-DC88-47CD-A40D-5D079A9C9661}" type="presParOf" srcId="{826A4512-4652-4628-92A5-B3189D0F94A3}" destId="{D83DE3DB-4A77-40B0-B03A-43F60615F97B}" srcOrd="6" destOrd="0" presId="urn:microsoft.com/office/officeart/2005/8/layout/vList2"/>
    <dgm:cxn modelId="{0FF91569-50E7-497C-AE9B-C5848A717ACC}" type="presParOf" srcId="{826A4512-4652-4628-92A5-B3189D0F94A3}" destId="{90B437A4-2ECD-48D9-BFB3-8CCB2F1A8945}" srcOrd="7" destOrd="0" presId="urn:microsoft.com/office/officeart/2005/8/layout/vList2"/>
    <dgm:cxn modelId="{F7D0C89D-085A-4AAF-AADE-429AECBFAB00}" type="presParOf" srcId="{826A4512-4652-4628-92A5-B3189D0F94A3}" destId="{742B30F6-7A7D-4178-913F-8D61C6EA268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87A9E6-0F68-4C62-8D31-9864D7C7A28F}">
      <dsp:nvSpPr>
        <dsp:cNvPr id="0" name=""/>
        <dsp:cNvSpPr/>
      </dsp:nvSpPr>
      <dsp:spPr>
        <a:xfrm>
          <a:off x="0" y="241124"/>
          <a:ext cx="9045703" cy="1099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  <a:latin typeface="Century" panose="02040604050505020304" pitchFamily="18" charset="0"/>
            </a:rPr>
            <a:t>Influenced by Confucianism, Taoism, Buddhism</a:t>
          </a:r>
        </a:p>
      </dsp:txBody>
      <dsp:txXfrm>
        <a:off x="53688" y="294812"/>
        <a:ext cx="8938327" cy="992424"/>
      </dsp:txXfrm>
    </dsp:sp>
    <dsp:sp modelId="{F302742E-68E8-49F1-B579-83FC780528AA}">
      <dsp:nvSpPr>
        <dsp:cNvPr id="0" name=""/>
        <dsp:cNvSpPr/>
      </dsp:nvSpPr>
      <dsp:spPr>
        <a:xfrm>
          <a:off x="0" y="1355324"/>
          <a:ext cx="9045703" cy="109980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  <a:latin typeface="Century" panose="02040604050505020304" pitchFamily="18" charset="0"/>
            </a:rPr>
            <a:t>Late 17</a:t>
          </a:r>
          <a:r>
            <a:rPr lang="en-US" sz="3200" b="1" kern="1200" baseline="30000" dirty="0">
              <a:solidFill>
                <a:schemeClr val="bg1"/>
              </a:solidFill>
              <a:latin typeface="Century" panose="02040604050505020304" pitchFamily="18" charset="0"/>
            </a:rPr>
            <a:t>th</a:t>
          </a:r>
          <a:r>
            <a:rPr lang="en-US" sz="3200" b="1" kern="1200" dirty="0">
              <a:solidFill>
                <a:schemeClr val="bg1"/>
              </a:solidFill>
              <a:latin typeface="Century" panose="02040604050505020304" pitchFamily="18" charset="0"/>
            </a:rPr>
            <a:t> century effort to return to purely Japanese tradition</a:t>
          </a:r>
        </a:p>
      </dsp:txBody>
      <dsp:txXfrm>
        <a:off x="53688" y="1409012"/>
        <a:ext cx="8938327" cy="992424"/>
      </dsp:txXfrm>
    </dsp:sp>
    <dsp:sp modelId="{46BF7D82-DE37-4DA2-B96F-5277CABAD71E}">
      <dsp:nvSpPr>
        <dsp:cNvPr id="0" name=""/>
        <dsp:cNvSpPr/>
      </dsp:nvSpPr>
      <dsp:spPr>
        <a:xfrm>
          <a:off x="0" y="2469524"/>
          <a:ext cx="9045703" cy="109980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bg1"/>
              </a:solidFill>
              <a:latin typeface="Century" panose="02040604050505020304" pitchFamily="18" charset="0"/>
            </a:rPr>
            <a:t>Meiji Restoration of 1868 made National religion of Japan = Emperor worship</a:t>
          </a:r>
        </a:p>
      </dsp:txBody>
      <dsp:txXfrm>
        <a:off x="53688" y="2523212"/>
        <a:ext cx="8938327" cy="992424"/>
      </dsp:txXfrm>
    </dsp:sp>
    <dsp:sp modelId="{D83DE3DB-4A77-40B0-B03A-43F60615F97B}">
      <dsp:nvSpPr>
        <dsp:cNvPr id="0" name=""/>
        <dsp:cNvSpPr/>
      </dsp:nvSpPr>
      <dsp:spPr>
        <a:xfrm>
          <a:off x="0" y="3583724"/>
          <a:ext cx="9045703" cy="109980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>
              <a:solidFill>
                <a:schemeClr val="bg1"/>
              </a:solidFill>
              <a:latin typeface="Century" panose="02040604050505020304" pitchFamily="18" charset="0"/>
            </a:rPr>
            <a:t>Meiji combined Samurai mentality with Shinto reverence for Emperor</a:t>
          </a:r>
        </a:p>
      </dsp:txBody>
      <dsp:txXfrm>
        <a:off x="53688" y="3637412"/>
        <a:ext cx="8938327" cy="992424"/>
      </dsp:txXfrm>
    </dsp:sp>
    <dsp:sp modelId="{742B30F6-7A7D-4178-913F-8D61C6EA2683}">
      <dsp:nvSpPr>
        <dsp:cNvPr id="0" name=""/>
        <dsp:cNvSpPr/>
      </dsp:nvSpPr>
      <dsp:spPr>
        <a:xfrm>
          <a:off x="0" y="4697924"/>
          <a:ext cx="9045703" cy="10998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>
              <a:solidFill>
                <a:schemeClr val="bg1"/>
              </a:solidFill>
              <a:latin typeface="Century" panose="02040604050505020304" pitchFamily="18" charset="0"/>
            </a:rPr>
            <a:t>Post-WWII Shintoism and Japanese state were separated</a:t>
          </a:r>
        </a:p>
      </dsp:txBody>
      <dsp:txXfrm>
        <a:off x="53688" y="4751612"/>
        <a:ext cx="8938327" cy="992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51F1-9BC5-4E03-B61E-A00583AD43A9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196BD-747D-47C1-9CA1-A155119B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8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51F1-9BC5-4E03-B61E-A00583AD43A9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196BD-747D-47C1-9CA1-A155119B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93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51F1-9BC5-4E03-B61E-A00583AD43A9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196BD-747D-47C1-9CA1-A155119B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9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51F1-9BC5-4E03-B61E-A00583AD43A9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196BD-747D-47C1-9CA1-A155119B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29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51F1-9BC5-4E03-B61E-A00583AD43A9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196BD-747D-47C1-9CA1-A155119B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1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51F1-9BC5-4E03-B61E-A00583AD43A9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196BD-747D-47C1-9CA1-A155119B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5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51F1-9BC5-4E03-B61E-A00583AD43A9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196BD-747D-47C1-9CA1-A155119B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32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51F1-9BC5-4E03-B61E-A00583AD43A9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196BD-747D-47C1-9CA1-A155119B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45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51F1-9BC5-4E03-B61E-A00583AD43A9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196BD-747D-47C1-9CA1-A155119B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431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51F1-9BC5-4E03-B61E-A00583AD43A9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196BD-747D-47C1-9CA1-A155119B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24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251F1-9BC5-4E03-B61E-A00583AD43A9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196BD-747D-47C1-9CA1-A155119B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814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251F1-9BC5-4E03-B61E-A00583AD43A9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196BD-747D-47C1-9CA1-A155119BC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327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AD0EF4-CB19-4F6F-8D37-81456D477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00"/>
          <a:stretch/>
        </p:blipFill>
        <p:spPr>
          <a:xfrm>
            <a:off x="1047084" y="225460"/>
            <a:ext cx="10310980" cy="6343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2B1F31-0502-4FC6-80E2-05ED0A3F5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0964" y="2219325"/>
            <a:ext cx="581608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41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2D19C-C8FE-4A81-8698-CA9A8C43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latin typeface="Chinese Takeaway" panose="00000400000000000000" pitchFamily="2" charset="0"/>
              </a:rPr>
              <a:t>Shinto Temple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FDA3D3-375D-4DC4-A21A-E76DB11D6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30" y="399325"/>
            <a:ext cx="3277180" cy="436957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1B0B12-81C5-4C4F-A01B-A3BDE397A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40335" y="399325"/>
            <a:ext cx="2995441" cy="42792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FFEC7B-990E-4384-A520-8E36A19FE2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44" b="8585"/>
          <a:stretch/>
        </p:blipFill>
        <p:spPr>
          <a:xfrm>
            <a:off x="3659483" y="1151318"/>
            <a:ext cx="4973840" cy="269417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9328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004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9FFEEF-BBB7-4C7D-AF68-91667277E0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6" r="8139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2D19C-C8FE-4A81-8698-CA9A8C43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Chinese Takeaway" panose="00000400000000000000" pitchFamily="2" charset="0"/>
              </a:rPr>
              <a:t>Shinto Shrine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62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2D19C-C8FE-4A81-8698-CA9A8C43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80" y="2294133"/>
            <a:ext cx="4272419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2800" dirty="0">
                <a:latin typeface="Chinese Takeaway" panose="00000400000000000000" pitchFamily="2" charset="0"/>
              </a:rPr>
              <a:t>Ema</a:t>
            </a:r>
            <a:br>
              <a:rPr lang="en-US" dirty="0">
                <a:latin typeface="Chinese Takeaway" panose="00000400000000000000" pitchFamily="2" charset="0"/>
              </a:rPr>
            </a:br>
            <a:r>
              <a:rPr lang="en-US" sz="6000" dirty="0">
                <a:latin typeface="Chinese Takeaway" panose="00000400000000000000" pitchFamily="2" charset="0"/>
              </a:rPr>
              <a:t>“</a:t>
            </a:r>
            <a:r>
              <a:rPr lang="en-US" sz="6000" dirty="0">
                <a:latin typeface="Century" panose="02040604050505020304" pitchFamily="18" charset="0"/>
              </a:rPr>
              <a:t>Thoughts, prayers, wishes”</a:t>
            </a:r>
            <a:endParaRPr lang="en-US" dirty="0">
              <a:latin typeface="Chinese Takeaway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68AC31-2FB6-48B3-88C2-A96C454D7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157" y="238125"/>
            <a:ext cx="6362619" cy="6362619"/>
          </a:xfrm>
          <a:prstGeom prst="rect">
            <a:avLst/>
          </a:prstGeom>
          <a:ln w="317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948099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4C4149-6026-46EC-9AFD-EC543DFE7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5" b="10188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1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2D19C-C8FE-4A81-8698-CA9A8C43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>
                <a:latin typeface="Chinese Takeaway" panose="00000400000000000000" pitchFamily="2" charset="0"/>
              </a:rPr>
              <a:t>Torii Gong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88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C3CFE3-38AE-49EC-A9E4-899A36F30E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73" t="3620" b="547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2D19C-C8FE-4A81-8698-CA9A8C43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700" dirty="0">
                <a:latin typeface="Chinese Takeaway" panose="00000400000000000000" pitchFamily="2" charset="0"/>
              </a:rPr>
              <a:t>Jizo Statues</a:t>
            </a:r>
            <a:br>
              <a:rPr lang="en-US" sz="4800" dirty="0"/>
            </a:br>
            <a:r>
              <a:rPr lang="en-US" sz="4800" dirty="0">
                <a:latin typeface="Century" panose="02040604050505020304" pitchFamily="18" charset="0"/>
              </a:rPr>
              <a:t>“Protectors of children &amp; unborn babies”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881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2D19C-C8FE-4A81-8698-CA9A8C43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485776"/>
            <a:ext cx="3841273" cy="25717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Chinese Takeaway" panose="00000400000000000000" pitchFamily="2" charset="0"/>
              </a:rPr>
              <a:t>Noh theater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8B2F3A-F057-485B-8BD9-49AA41186E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99" r="16893"/>
          <a:stretch/>
        </p:blipFill>
        <p:spPr>
          <a:xfrm>
            <a:off x="4629733" y="485775"/>
            <a:ext cx="2721342" cy="58959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DB801D-87A6-42CC-A88E-208195D6CF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8" r="7433" b="2"/>
          <a:stretch/>
        </p:blipFill>
        <p:spPr>
          <a:xfrm>
            <a:off x="7516668" y="485775"/>
            <a:ext cx="2014916" cy="2867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F7F3E1-F90C-4221-89FD-21A1829500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1" r="2" b="2"/>
          <a:stretch/>
        </p:blipFill>
        <p:spPr>
          <a:xfrm>
            <a:off x="9692451" y="485775"/>
            <a:ext cx="2014917" cy="286755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FEAF7-BB1D-4E09-B4C3-19C310A96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9579" y="4003046"/>
            <a:ext cx="3383280" cy="0"/>
          </a:xfrm>
          <a:prstGeom prst="line">
            <a:avLst/>
          </a:prstGeom>
          <a:ln w="19050">
            <a:solidFill>
              <a:srgbClr val="B98B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8C2020F-74D5-4312-8771-A644A8BC6C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45" r="1737" b="-2"/>
          <a:stretch/>
        </p:blipFill>
        <p:spPr>
          <a:xfrm>
            <a:off x="7514305" y="3514196"/>
            <a:ext cx="4193063" cy="286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42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2D19C-C8FE-4A81-8698-CA9A8C43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51752"/>
            <a:ext cx="11210925" cy="73655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chemeClr val="accent2"/>
                </a:solidFill>
                <a:latin typeface="Chinese Takeaway" panose="00000400000000000000" pitchFamily="2" charset="0"/>
              </a:rPr>
              <a:t>kabuki theater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300210-D6ED-4955-B63C-AC1474C7D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975" y="1716088"/>
            <a:ext cx="2830513" cy="4311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B870E8-8344-45D8-8DB9-3B073F694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25" y="4371975"/>
            <a:ext cx="3457575" cy="1655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D14A44-551F-4070-91EF-8A2994FDE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25" y="1716088"/>
            <a:ext cx="3457575" cy="25733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582C8D-8E5D-4B72-9D62-8C47E016A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638" y="1716088"/>
            <a:ext cx="4143375" cy="431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07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2D19C-C8FE-4A81-8698-CA9A8C43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Chinese Takeaway" panose="00000400000000000000" pitchFamily="2" charset="0"/>
              </a:rPr>
              <a:t>Tea Ceremony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rgbClr val="FFFFFF"/>
                </a:solidFill>
                <a:latin typeface="Century" panose="02040604050505020304" pitchFamily="18" charset="0"/>
              </a:rPr>
              <a:t>“purity, tranquility, respect and harmony 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CCB5B7-865D-41FE-B89F-4DB94A821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1538" y="533400"/>
            <a:ext cx="2809875" cy="1916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AE9907-2919-430E-A621-82E2EFAF2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013" y="533400"/>
            <a:ext cx="2849563" cy="1916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2C2C61-6A9F-44F4-9505-EBA8C76E4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1013" y="2532063"/>
            <a:ext cx="5740400" cy="379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83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2D19C-C8FE-4A81-8698-CA9A8C43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097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800" dirty="0">
                <a:solidFill>
                  <a:schemeClr val="accent2"/>
                </a:solidFill>
                <a:latin typeface="Chinese Takeaway" panose="00000400000000000000" pitchFamily="2" charset="0"/>
              </a:rPr>
              <a:t>ikebana</a:t>
            </a:r>
            <a:br>
              <a:rPr lang="en-US" dirty="0">
                <a:solidFill>
                  <a:schemeClr val="bg1"/>
                </a:solidFill>
                <a:latin typeface="Chinese Takeaway" panose="00000400000000000000" pitchFamily="2" charset="0"/>
              </a:rPr>
            </a:br>
            <a:r>
              <a:rPr lang="en-US" dirty="0">
                <a:solidFill>
                  <a:schemeClr val="bg1"/>
                </a:solidFill>
                <a:latin typeface="Chinese Takeaway" panose="00000400000000000000" pitchFamily="2" charset="0"/>
              </a:rPr>
              <a:t>“</a:t>
            </a:r>
            <a:r>
              <a:rPr lang="en-US" dirty="0">
                <a:solidFill>
                  <a:schemeClr val="bg1"/>
                </a:solidFill>
                <a:latin typeface="Century" panose="02040604050505020304" pitchFamily="18" charset="0"/>
              </a:rPr>
              <a:t>Art of flower arrangement”</a:t>
            </a:r>
            <a:endParaRPr lang="en-US" dirty="0">
              <a:solidFill>
                <a:schemeClr val="bg1"/>
              </a:solidFill>
              <a:latin typeface="Chinese Takeaway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5966B0-7F13-407A-861F-08C15A304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925" y="2126533"/>
            <a:ext cx="2905125" cy="42171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123D4B-1CDB-4E81-8047-30C832413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60" y="2126533"/>
            <a:ext cx="3239783" cy="4217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7B0542-B578-4B7D-B445-5CF3479FA22F}"/>
              </a:ext>
            </a:extLst>
          </p:cNvPr>
          <p:cNvSpPr txBox="1"/>
          <p:nvPr/>
        </p:nvSpPr>
        <p:spPr>
          <a:xfrm>
            <a:off x="4438651" y="2971800"/>
            <a:ext cx="385762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  <a:latin typeface="Century" panose="02040604050505020304" pitchFamily="18" charset="0"/>
              </a:rPr>
              <a:t>Tallest        Heaven</a:t>
            </a:r>
          </a:p>
          <a:p>
            <a:endParaRPr lang="en-US" sz="3200" dirty="0">
              <a:solidFill>
                <a:schemeClr val="accent2"/>
              </a:solidFill>
              <a:latin typeface="Century" panose="02040604050505020304" pitchFamily="18" charset="0"/>
            </a:endParaRPr>
          </a:p>
          <a:p>
            <a:r>
              <a:rPr lang="en-US" sz="3200" dirty="0">
                <a:solidFill>
                  <a:schemeClr val="accent2"/>
                </a:solidFill>
                <a:latin typeface="Century" panose="02040604050505020304" pitchFamily="18" charset="0"/>
              </a:rPr>
              <a:t>Middle        Man</a:t>
            </a:r>
          </a:p>
          <a:p>
            <a:endParaRPr lang="en-US" sz="3200" dirty="0">
              <a:solidFill>
                <a:schemeClr val="accent2"/>
              </a:solidFill>
              <a:latin typeface="Century" panose="02040604050505020304" pitchFamily="18" charset="0"/>
            </a:endParaRPr>
          </a:p>
          <a:p>
            <a:r>
              <a:rPr lang="en-US" sz="3200" dirty="0">
                <a:solidFill>
                  <a:schemeClr val="accent2"/>
                </a:solidFill>
                <a:latin typeface="Century" panose="02040604050505020304" pitchFamily="18" charset="0"/>
              </a:rPr>
              <a:t>Lowest        Earth</a:t>
            </a:r>
          </a:p>
          <a:p>
            <a:pPr algn="ctr"/>
            <a:endParaRPr lang="en-US" dirty="0">
              <a:solidFill>
                <a:schemeClr val="accent2"/>
              </a:solidFill>
              <a:latin typeface="Century" panose="020406040505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0A5708-8492-4565-9406-954C41BE54E6}"/>
              </a:ext>
            </a:extLst>
          </p:cNvPr>
          <p:cNvCxnSpPr>
            <a:cxnSpLocks/>
          </p:cNvCxnSpPr>
          <p:nvPr/>
        </p:nvCxnSpPr>
        <p:spPr>
          <a:xfrm>
            <a:off x="5953125" y="3324225"/>
            <a:ext cx="666750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261EFC-9BE8-4A34-81BE-99B45C199ECD}"/>
              </a:ext>
            </a:extLst>
          </p:cNvPr>
          <p:cNvCxnSpPr>
            <a:cxnSpLocks/>
          </p:cNvCxnSpPr>
          <p:nvPr/>
        </p:nvCxnSpPr>
        <p:spPr>
          <a:xfrm>
            <a:off x="5953125" y="4278290"/>
            <a:ext cx="666750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B784388-890E-4833-AA5F-31ED071A7C03}"/>
              </a:ext>
            </a:extLst>
          </p:cNvPr>
          <p:cNvCxnSpPr>
            <a:cxnSpLocks/>
          </p:cNvCxnSpPr>
          <p:nvPr/>
        </p:nvCxnSpPr>
        <p:spPr>
          <a:xfrm>
            <a:off x="5953125" y="5242795"/>
            <a:ext cx="666750" cy="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092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2D19C-C8FE-4A81-8698-CA9A8C43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569918"/>
            <a:ext cx="6455833" cy="28058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kern="1200" dirty="0">
                <a:solidFill>
                  <a:schemeClr val="tx1"/>
                </a:solidFill>
                <a:latin typeface="Chinese Takeaway" panose="00000400000000000000" pitchFamily="2" charset="0"/>
              </a:rPr>
              <a:t>bonsai</a:t>
            </a:r>
            <a:b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000" kern="1200" dirty="0">
                <a:solidFill>
                  <a:schemeClr val="tx1"/>
                </a:solidFill>
                <a:latin typeface="Century" panose="02040604050505020304" pitchFamily="18" charset="0"/>
              </a:rPr>
              <a:t>“Growing trees in a container”</a:t>
            </a:r>
            <a:endParaRPr lang="en-US" sz="3700" kern="1200" dirty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C3830C-5971-4C06-A474-03BF26F29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81" r="-4" b="17642"/>
          <a:stretch/>
        </p:blipFill>
        <p:spPr>
          <a:xfrm>
            <a:off x="2805830" y="10"/>
            <a:ext cx="4856925" cy="3597678"/>
          </a:xfrm>
          <a:custGeom>
            <a:avLst/>
            <a:gdLst/>
            <a:ahLst/>
            <a:cxnLst/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D6036-6EE6-4404-AA1A-80B8C5834C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3" r="29957"/>
          <a:stretch/>
        </p:blipFill>
        <p:spPr>
          <a:xfrm>
            <a:off x="7335079" y="1003736"/>
            <a:ext cx="4856924" cy="5854265"/>
          </a:xfrm>
          <a:custGeom>
            <a:avLst/>
            <a:gdLst/>
            <a:ahLst/>
            <a:cxnLst/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3988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65C6CD-56BA-4D09-AB33-4F62BC60F6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27742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Chinese Takeaway" panose="00000400000000000000" pitchFamily="2" charset="0"/>
              </a:rPr>
              <a:t>Shintoism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E5D1E-0DB3-4E0E-A448-0CEFF4240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4000" b="1" dirty="0">
                <a:solidFill>
                  <a:srgbClr val="FFC000"/>
                </a:solidFill>
                <a:latin typeface="Century" panose="02040604050505020304" pitchFamily="18" charset="0"/>
              </a:rPr>
              <a:t> “Way of the gods”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4000" b="1" dirty="0">
                <a:solidFill>
                  <a:srgbClr val="FFC000"/>
                </a:solidFill>
                <a:latin typeface="Century" panose="02040604050505020304" pitchFamily="18" charset="0"/>
              </a:rPr>
              <a:t>Traditional belief system of indigenous Japan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4000" b="1" dirty="0">
                <a:solidFill>
                  <a:srgbClr val="FFC000"/>
                </a:solidFill>
                <a:latin typeface="Century" panose="02040604050505020304" pitchFamily="18" charset="0"/>
              </a:rPr>
              <a:t> Primary belief system today along with Buddhism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4000" b="1" dirty="0">
                <a:solidFill>
                  <a:srgbClr val="FFC000"/>
                </a:solidFill>
                <a:latin typeface="Century" panose="02040604050505020304" pitchFamily="18" charset="0"/>
              </a:rPr>
              <a:t> No founder, no religious texts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4000" b="1" dirty="0">
                <a:solidFill>
                  <a:srgbClr val="FFC000"/>
                </a:solidFill>
                <a:latin typeface="Century" panose="02040604050505020304" pitchFamily="18" charset="0"/>
              </a:rPr>
              <a:t> Influenced by Confucianism, Taoism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4000" b="1" dirty="0">
                <a:solidFill>
                  <a:srgbClr val="FFC000"/>
                </a:solidFill>
                <a:latin typeface="Century" panose="02040604050505020304" pitchFamily="18" charset="0"/>
              </a:rPr>
              <a:t> Shinto gods called “Kami”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79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2D19C-C8FE-4A81-8698-CA9A8C43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53626"/>
            <a:ext cx="3928534" cy="4570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accent2"/>
                </a:solidFill>
                <a:latin typeface="Chinese Takeaway" panose="00000400000000000000" pitchFamily="2" charset="0"/>
              </a:rPr>
              <a:t>origami</a:t>
            </a:r>
            <a:br>
              <a:rPr lang="en-US" sz="6000" kern="1200" dirty="0">
                <a:solidFill>
                  <a:schemeClr val="accent2"/>
                </a:solidFill>
                <a:latin typeface="Chinese Takeaway" panose="00000400000000000000" pitchFamily="2" charset="0"/>
              </a:rPr>
            </a:br>
            <a:r>
              <a:rPr lang="en-US" sz="6000" kern="1200" dirty="0">
                <a:solidFill>
                  <a:schemeClr val="accent2"/>
                </a:solidFill>
                <a:latin typeface="Century" panose="02040604050505020304" pitchFamily="18" charset="0"/>
              </a:rPr>
              <a:t>“Art of folding paper”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FF5030-A556-48F5-9DDC-F28E10C92A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88"/>
          <a:stretch/>
        </p:blipFill>
        <p:spPr>
          <a:xfrm>
            <a:off x="8524877" y="3452555"/>
            <a:ext cx="3667124" cy="3400488"/>
          </a:xfrm>
          <a:custGeom>
            <a:avLst/>
            <a:gdLst/>
            <a:ahLst/>
            <a:cxnLst/>
            <a:rect l="l" t="t" r="r" b="b"/>
            <a:pathLst>
              <a:path w="2644983" h="2452667">
                <a:moveTo>
                  <a:pt x="1542711" y="0"/>
                </a:moveTo>
                <a:cubicBezTo>
                  <a:pt x="1942094" y="0"/>
                  <a:pt x="2306029" y="151765"/>
                  <a:pt x="2579995" y="400769"/>
                </a:cubicBezTo>
                <a:lnTo>
                  <a:pt x="2644983" y="468935"/>
                </a:lnTo>
                <a:lnTo>
                  <a:pt x="2644983" y="2452667"/>
                </a:lnTo>
                <a:lnTo>
                  <a:pt x="299206" y="2452667"/>
                </a:lnTo>
                <a:lnTo>
                  <a:pt x="233100" y="2358504"/>
                </a:lnTo>
                <a:cubicBezTo>
                  <a:pt x="85367" y="2121846"/>
                  <a:pt x="0" y="1842248"/>
                  <a:pt x="0" y="1542711"/>
                </a:cubicBezTo>
                <a:cubicBezTo>
                  <a:pt x="0" y="690695"/>
                  <a:pt x="690695" y="0"/>
                  <a:pt x="1542711" y="0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77E2C9-F04A-40E2-B302-39E3CC001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0"/>
          <a:stretch/>
        </p:blipFill>
        <p:spPr>
          <a:xfrm>
            <a:off x="4857293" y="1808704"/>
            <a:ext cx="3240592" cy="324059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EFBDA7-1E8C-4EB3-B6D3-26E24CCECE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75" r="-5" b="-5"/>
          <a:stretch/>
        </p:blipFill>
        <p:spPr>
          <a:xfrm>
            <a:off x="7962903" y="10"/>
            <a:ext cx="4229097" cy="3998247"/>
          </a:xfrm>
          <a:custGeom>
            <a:avLst/>
            <a:gdLst/>
            <a:ahLst/>
            <a:cxnLst/>
            <a:rect l="l" t="t" r="r" b="b"/>
            <a:pathLst>
              <a:path w="2701332" h="2553887">
                <a:moveTo>
                  <a:pt x="348631" y="0"/>
                </a:moveTo>
                <a:lnTo>
                  <a:pt x="2701332" y="0"/>
                </a:lnTo>
                <a:lnTo>
                  <a:pt x="2701332" y="2072295"/>
                </a:lnTo>
                <a:lnTo>
                  <a:pt x="2554656" y="2207207"/>
                </a:lnTo>
                <a:cubicBezTo>
                  <a:pt x="2285380" y="2424077"/>
                  <a:pt x="1943034" y="2553887"/>
                  <a:pt x="1570370" y="2553887"/>
                </a:cubicBezTo>
                <a:cubicBezTo>
                  <a:pt x="703078" y="2553887"/>
                  <a:pt x="0" y="1850809"/>
                  <a:pt x="0" y="983517"/>
                </a:cubicBezTo>
                <a:cubicBezTo>
                  <a:pt x="0" y="640496"/>
                  <a:pt x="109980" y="323163"/>
                  <a:pt x="296602" y="6485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5737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2D19C-C8FE-4A81-8698-CA9A8C43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1641" y="165100"/>
            <a:ext cx="404590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hinese Takeaway" panose="00000400000000000000" pitchFamily="2" charset="0"/>
              </a:rPr>
              <a:t>Calligraphy</a:t>
            </a:r>
            <a:br>
              <a:rPr lang="en-US" dirty="0">
                <a:solidFill>
                  <a:schemeClr val="bg1"/>
                </a:solidFill>
                <a:latin typeface="Chinese Takeaway" panose="00000400000000000000" pitchFamily="2" charset="0"/>
              </a:rPr>
            </a:br>
            <a:endParaRPr lang="en-US" dirty="0">
              <a:solidFill>
                <a:schemeClr val="bg1"/>
              </a:solidFill>
              <a:latin typeface="Chinese Takeaway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64FCAE-9149-4A9F-98F8-395288568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88" y="1265129"/>
            <a:ext cx="6303862" cy="53261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15ADD2-17CF-453E-9610-3B9F6C4CE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373" y="3733800"/>
            <a:ext cx="523026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94F93-0CC2-4987-B623-8C0CF6F07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372" y="1258298"/>
            <a:ext cx="5230260" cy="232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88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2D19C-C8FE-4A81-8698-CA9A8C43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kern="1200" dirty="0">
                <a:solidFill>
                  <a:srgbClr val="FFFFFF"/>
                </a:solidFill>
                <a:latin typeface="Chinese Takeaway" panose="00000400000000000000" pitchFamily="2" charset="0"/>
              </a:rPr>
              <a:t>Zen meditation garden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4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0D1013-C177-4911-9F7C-4B96BABF18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30" r="-1" b="8679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90EEDB-5B09-4BD0-8B53-1ED58B1140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5" r="2" b="42310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46C232-3209-4433-81D5-1266EEC171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36" b="3094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71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2D19C-C8FE-4A81-8698-CA9A8C43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6515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300" dirty="0">
                <a:latin typeface="Chinese Takeaway" panose="00000400000000000000" pitchFamily="2" charset="0"/>
              </a:rPr>
              <a:t>minimalism</a:t>
            </a:r>
            <a:br>
              <a:rPr lang="en-US" dirty="0">
                <a:solidFill>
                  <a:schemeClr val="bg1"/>
                </a:solidFill>
                <a:latin typeface="Chinese Takeaway" panose="00000400000000000000" pitchFamily="2" charset="0"/>
              </a:rPr>
            </a:br>
            <a:endParaRPr lang="en-US" dirty="0">
              <a:solidFill>
                <a:schemeClr val="bg1"/>
              </a:solidFill>
              <a:latin typeface="Chinese Takeaway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6C102F-AAF5-4E51-9A1A-9F80DD23A6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97"/>
          <a:stretch/>
        </p:blipFill>
        <p:spPr>
          <a:xfrm>
            <a:off x="2433041" y="2109789"/>
            <a:ext cx="7325915" cy="4062042"/>
          </a:xfrm>
          <a:prstGeom prst="rect">
            <a:avLst/>
          </a:prstGeom>
          <a:ln w="635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2766228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65C6CD-56BA-4D09-AB33-4F62BC60F6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0">
            <a:off x="-2279523" y="2754812"/>
            <a:ext cx="6858002" cy="121502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algn="ctr"/>
            <a:r>
              <a:rPr lang="en-US" sz="8000" b="1" dirty="0">
                <a:latin typeface="Chinese Takeaway" panose="00000400000000000000" pitchFamily="2" charset="0"/>
              </a:rPr>
              <a:t>History</a:t>
            </a:r>
            <a:endParaRPr lang="en-US" sz="4800" b="1" dirty="0">
              <a:latin typeface="Chinese Takeaway" panose="00000400000000000000" pitchFamily="2" charset="0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E2173E8-D6F9-4A3B-BF46-50987542CF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8673082"/>
              </p:ext>
            </p:extLst>
          </p:nvPr>
        </p:nvGraphicFramePr>
        <p:xfrm>
          <a:off x="2746247" y="419100"/>
          <a:ext cx="9045703" cy="6038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8801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2D19C-C8FE-4A81-8698-CA9A8C43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27433"/>
            <a:ext cx="4927990" cy="1956815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b="1" dirty="0">
                <a:latin typeface="Chinese Takeaway" panose="00000400000000000000" pitchFamily="2" charset="0"/>
              </a:rPr>
              <a:t>World of the </a:t>
            </a:r>
            <a:br>
              <a:rPr lang="en-US" sz="4800" b="1" dirty="0">
                <a:latin typeface="Chinese Takeaway" panose="00000400000000000000" pitchFamily="2" charset="0"/>
              </a:rPr>
            </a:br>
            <a:r>
              <a:rPr lang="en-US" sz="4800" b="1" dirty="0">
                <a:solidFill>
                  <a:srgbClr val="CC0000"/>
                </a:solidFill>
                <a:latin typeface="Chinese Takeaway" panose="00000400000000000000" pitchFamily="2" charset="0"/>
              </a:rPr>
              <a:t>Kami</a:t>
            </a:r>
            <a:endParaRPr lang="en-US" sz="4800" dirty="0">
              <a:solidFill>
                <a:srgbClr val="CC0000"/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E5D1E-0DB3-4E0E-A448-0CEFF4240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341" y="2330505"/>
            <a:ext cx="5526468" cy="4336995"/>
          </a:xfrm>
        </p:spPr>
        <p:txBody>
          <a:bodyPr anchor="ctr">
            <a:normAutofit fontScale="92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1900" dirty="0"/>
              <a:t> </a:t>
            </a:r>
            <a:r>
              <a:rPr lang="en-US" b="1" dirty="0">
                <a:latin typeface="Century" panose="02040604050505020304" pitchFamily="18" charset="0"/>
              </a:rPr>
              <a:t>Sacred spirits which take the form of things and concepts important to life, such as wind, rain, mountains, trees, rivers and fertility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latin typeface="Century" panose="02040604050505020304" pitchFamily="18" charset="0"/>
              </a:rPr>
              <a:t>Humans become kami after they die, revered by their families as ancestral kami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latin typeface="Century" panose="02040604050505020304" pitchFamily="18" charset="0"/>
              </a:rPr>
              <a:t>Kami of extraordinary people enshrined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b="1" dirty="0">
                <a:latin typeface="Century" panose="02040604050505020304" pitchFamily="18" charset="0"/>
              </a:rPr>
              <a:t> Sun Goddess Amaterasu considered Shinto's most important kami.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od &quot;Kami&quot; Japanese Kanji tattoo. | Kanji tattoo, Japanese tattoo ...">
            <a:extLst>
              <a:ext uri="{FF2B5EF4-FFF2-40B4-BE49-F238E27FC236}">
                <a16:creationId xmlns:a16="http://schemas.microsoft.com/office/drawing/2014/main" id="{70A0F9C8-ADE9-48F2-AC72-4D83519E8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" r="2" b="5022"/>
          <a:stretch/>
        </p:blipFill>
        <p:spPr bwMode="auto">
          <a:xfrm>
            <a:off x="7089342" y="1083484"/>
            <a:ext cx="4437573" cy="430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325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3E17859-C5F0-476F-A082-A4CB8841D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375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2D19C-C8FE-4A81-8698-CA9A8C43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440" y="31659"/>
            <a:ext cx="10515599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C0000"/>
                </a:solidFill>
                <a:latin typeface="Chinese Takeaway" panose="00000400000000000000" pitchFamily="2" charset="0"/>
              </a:rPr>
              <a:t>Major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E5D1E-0DB3-4E0E-A448-0CEFF4240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440" y="1277654"/>
            <a:ext cx="5986121" cy="5373701"/>
          </a:xfrm>
        </p:spPr>
        <p:txBody>
          <a:bodyPr>
            <a:normAutofit fontScale="92500"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3600" b="1" dirty="0">
                <a:latin typeface="Century" panose="02040604050505020304" pitchFamily="18" charset="0"/>
              </a:rPr>
              <a:t>No absolute right and wrong in Shinto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600" b="1" dirty="0">
                <a:latin typeface="Century" panose="02040604050505020304" pitchFamily="18" charset="0"/>
              </a:rPr>
              <a:t> Nobody perfect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600" b="1" dirty="0">
                <a:latin typeface="Century" panose="02040604050505020304" pitchFamily="18" charset="0"/>
              </a:rPr>
              <a:t> Humans thought to be fundamentally good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600" b="1" dirty="0">
                <a:latin typeface="Century" panose="02040604050505020304" pitchFamily="18" charset="0"/>
              </a:rPr>
              <a:t> Evil caused by evil spirits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600" b="1" dirty="0">
                <a:latin typeface="Century" panose="02040604050505020304" pitchFamily="18" charset="0"/>
              </a:rPr>
              <a:t> Purpose of most Shinto rituals is to keep away evil spirits by purification, prayers and offerings to the kami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980527" y="1929807"/>
            <a:ext cx="4556632" cy="455663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00988" y="1969050"/>
            <a:ext cx="666675" cy="6485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9AB8A8-F0C2-4BDD-B06E-0AC3FFDB8B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982"/>
          <a:stretch/>
        </p:blipFill>
        <p:spPr>
          <a:xfrm>
            <a:off x="6477001" y="638827"/>
            <a:ext cx="5507617" cy="601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5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2D19C-C8FE-4A81-8698-CA9A8C43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2230" y="433181"/>
            <a:ext cx="4892040" cy="1030328"/>
          </a:xfrm>
        </p:spPr>
        <p:txBody>
          <a:bodyPr anchor="b">
            <a:normAutofit/>
          </a:bodyPr>
          <a:lstStyle/>
          <a:p>
            <a:pPr algn="ctr"/>
            <a:r>
              <a:rPr lang="en-US" sz="6600" b="1" dirty="0">
                <a:solidFill>
                  <a:srgbClr val="CC0000"/>
                </a:solidFill>
                <a:latin typeface="Chinese Takeaway" panose="00000400000000000000" pitchFamily="2" charset="0"/>
              </a:rPr>
              <a:t>AmaTerasu</a:t>
            </a:r>
            <a:r>
              <a:rPr lang="en-US" sz="4000" b="1" dirty="0">
                <a:latin typeface="Chinese Takeaway" panose="00000400000000000000" pitchFamily="2" charset="0"/>
              </a:rPr>
              <a:t> 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E5D1E-0DB3-4E0E-A448-0CEFF4240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2230" y="2867024"/>
            <a:ext cx="4892040" cy="3209544"/>
          </a:xfrm>
        </p:spPr>
        <p:txBody>
          <a:bodyPr anchor="t">
            <a:normAutofit/>
          </a:bodyPr>
          <a:lstStyle/>
          <a:p>
            <a:pPr marL="0" indent="0" algn="ctr" fontAlgn="base">
              <a:buNone/>
            </a:pPr>
            <a:r>
              <a:rPr lang="en-US" sz="7200" b="1" dirty="0">
                <a:solidFill>
                  <a:srgbClr val="CC0000"/>
                </a:solidFill>
                <a:latin typeface="Chinese Takeaway" panose="00000400000000000000" pitchFamily="2" charset="0"/>
              </a:rPr>
              <a:t>Izanami</a:t>
            </a:r>
          </a:p>
          <a:p>
            <a:pPr marL="0" indent="0" algn="ctr" fontAlgn="base">
              <a:buNone/>
            </a:pPr>
            <a:r>
              <a:rPr lang="en-US" sz="7200" b="1" dirty="0">
                <a:solidFill>
                  <a:srgbClr val="CC0000"/>
                </a:solidFill>
                <a:latin typeface="Chinese Takeaway" panose="00000400000000000000" pitchFamily="2" charset="0"/>
              </a:rPr>
              <a:t>Izanagi</a:t>
            </a:r>
          </a:p>
          <a:p>
            <a:pPr marL="0" indent="0" algn="ctr" fontAlgn="base">
              <a:buNone/>
            </a:pPr>
            <a:endParaRPr lang="en-US" sz="2000" b="1" dirty="0">
              <a:solidFill>
                <a:srgbClr val="FFFFFF"/>
              </a:solidFill>
              <a:latin typeface="Helvetica Neu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EBC06F-5417-4E9B-AC83-E6A6A7623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186" y="1368255"/>
            <a:ext cx="2680850" cy="5142357"/>
          </a:xfrm>
          <a:prstGeom prst="rect">
            <a:avLst/>
          </a:prstGeom>
          <a:ln w="60325">
            <a:solidFill>
              <a:schemeClr val="accent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3AAE4-3CB5-4805-A9D6-95D7C3740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611" y="1463509"/>
            <a:ext cx="3473229" cy="4337216"/>
          </a:xfrm>
          <a:prstGeom prst="rect">
            <a:avLst/>
          </a:prstGeom>
          <a:ln w="41275">
            <a:solidFill>
              <a:schemeClr val="accent2"/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724199-0F1A-4EE1-B0A3-7C3C9337B770}"/>
              </a:ext>
            </a:extLst>
          </p:cNvPr>
          <p:cNvCxnSpPr/>
          <p:nvPr/>
        </p:nvCxnSpPr>
        <p:spPr>
          <a:xfrm>
            <a:off x="3899131" y="1752600"/>
            <a:ext cx="5180764" cy="0"/>
          </a:xfrm>
          <a:prstGeom prst="line">
            <a:avLst/>
          </a:prstGeom>
          <a:ln w="666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141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2D19C-C8FE-4A81-8698-CA9A8C43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333375"/>
            <a:ext cx="10949669" cy="1054928"/>
          </a:xfrm>
          <a:solidFill>
            <a:schemeClr val="bg1"/>
          </a:solidFill>
          <a:ln w="41275">
            <a:solidFill>
              <a:srgbClr val="CC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b="1" dirty="0">
                <a:solidFill>
                  <a:srgbClr val="CC0000"/>
                </a:solidFill>
                <a:latin typeface="Chinese Takeaway" panose="00000400000000000000" pitchFamily="2" charset="0"/>
              </a:rPr>
              <a:t>Kami &amp; Yorishiro</a:t>
            </a:r>
            <a:endParaRPr lang="en-US" sz="6000" kern="1200" dirty="0">
              <a:solidFill>
                <a:srgbClr val="CC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CA66EAA-2523-43A4-8A3A-7EE8EDE1C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6388" y="1811338"/>
            <a:ext cx="7389813" cy="4121150"/>
          </a:xfrm>
          <a:prstGeom prst="rect">
            <a:avLst/>
          </a:prstGeom>
          <a:ln w="38100">
            <a:solidFill>
              <a:srgbClr val="CC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DE0CAF-BFCA-404D-9657-198D5B2AE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32" y="1811338"/>
            <a:ext cx="3349625" cy="4121150"/>
          </a:xfrm>
          <a:prstGeom prst="rect">
            <a:avLst/>
          </a:prstGeom>
          <a:ln w="34925">
            <a:solidFill>
              <a:srgbClr val="CC0000"/>
            </a:solidFill>
          </a:ln>
        </p:spPr>
      </p:pic>
    </p:spTree>
    <p:extLst>
      <p:ext uri="{BB962C8B-B14F-4D97-AF65-F5344CB8AC3E}">
        <p14:creationId xmlns:p14="http://schemas.microsoft.com/office/powerpoint/2010/main" val="1836766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2D19C-C8FE-4A81-8698-CA9A8C43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431" y="0"/>
            <a:ext cx="11039474" cy="21113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900" b="1" dirty="0">
                <a:solidFill>
                  <a:prstClr val="white"/>
                </a:solidFill>
                <a:latin typeface="Chinese Takeaway" panose="00000400000000000000" pitchFamily="2" charset="0"/>
              </a:rPr>
              <a:t>Torii</a:t>
            </a:r>
            <a:br>
              <a:rPr lang="en-US" sz="6600" b="1" dirty="0">
                <a:solidFill>
                  <a:prstClr val="white"/>
                </a:solidFill>
                <a:latin typeface="Chinese Takeaway" panose="00000400000000000000" pitchFamily="2" charset="0"/>
              </a:rPr>
            </a:br>
            <a:r>
              <a:rPr lang="en-US" sz="6600" b="1" dirty="0">
                <a:solidFill>
                  <a:prstClr val="white"/>
                </a:solidFill>
                <a:latin typeface="Chinese Takeaway" panose="00000400000000000000" pitchFamily="2" charset="0"/>
              </a:rPr>
              <a:t> </a:t>
            </a:r>
            <a:r>
              <a:rPr lang="en-US" sz="4900" b="1" dirty="0">
                <a:solidFill>
                  <a:prstClr val="white"/>
                </a:solidFill>
                <a:latin typeface="Century" panose="02040604050505020304" pitchFamily="18" charset="0"/>
              </a:rPr>
              <a:t>“Entrance to the world of the Kami”</a:t>
            </a:r>
            <a:r>
              <a:rPr lang="en-US" sz="4900" b="1" dirty="0">
                <a:solidFill>
                  <a:prstClr val="white"/>
                </a:solidFill>
                <a:latin typeface="Chinese Takeaway" panose="00000400000000000000" pitchFamily="2" charset="0"/>
              </a:rPr>
              <a:t>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A054C1-EE2A-48EE-9081-57CD40EB0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1" y="2268057"/>
            <a:ext cx="5132071" cy="44756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B19873-4118-4492-9A16-6692D200A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110" y="2334222"/>
            <a:ext cx="6435695" cy="426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94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971ED-7FB2-4D85-9147-708D5B571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Chinese Takeaway" panose="00000400000000000000" pitchFamily="2" charset="0"/>
              </a:rPr>
              <a:t>Torii Gates in Kyoto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044679-A09C-46EF-9673-433933F70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426" y="1800312"/>
            <a:ext cx="8342334" cy="469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11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234</Words>
  <Application>Microsoft Office PowerPoint</Application>
  <PresentationFormat>Widescreen</PresentationFormat>
  <Paragraphs>49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Century</vt:lpstr>
      <vt:lpstr>Chinese Takeaway</vt:lpstr>
      <vt:lpstr>Courier New</vt:lpstr>
      <vt:lpstr>Helvetica Neue</vt:lpstr>
      <vt:lpstr>Office Theme</vt:lpstr>
      <vt:lpstr>PowerPoint Presentation</vt:lpstr>
      <vt:lpstr>Shintoism</vt:lpstr>
      <vt:lpstr>History</vt:lpstr>
      <vt:lpstr>World of the  Kami</vt:lpstr>
      <vt:lpstr>Major Principles</vt:lpstr>
      <vt:lpstr>AmaTerasu </vt:lpstr>
      <vt:lpstr>Kami &amp; Yorishiro</vt:lpstr>
      <vt:lpstr>Torii  “Entrance to the world of the Kami” </vt:lpstr>
      <vt:lpstr>Torii Gates in Kyoto</vt:lpstr>
      <vt:lpstr>Shinto Temple</vt:lpstr>
      <vt:lpstr>Shinto Shrine</vt:lpstr>
      <vt:lpstr>Ema “Thoughts, prayers, wishes”</vt:lpstr>
      <vt:lpstr>Torii Gong</vt:lpstr>
      <vt:lpstr>Jizo Statues “Protectors of children &amp; unborn babies”</vt:lpstr>
      <vt:lpstr>Noh theater</vt:lpstr>
      <vt:lpstr>kabuki theater</vt:lpstr>
      <vt:lpstr>Tea Ceremony  “purity, tranquility, respect and harmony ”</vt:lpstr>
      <vt:lpstr>ikebana “Art of flower arrangement”</vt:lpstr>
      <vt:lpstr>bonsai “Growing trees in a container”</vt:lpstr>
      <vt:lpstr>origami “Art of folding paper”</vt:lpstr>
      <vt:lpstr>Calligraphy </vt:lpstr>
      <vt:lpstr>Zen meditation garden </vt:lpstr>
      <vt:lpstr>minimalism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Owner</dc:creator>
  <cp:lastModifiedBy>Owner</cp:lastModifiedBy>
  <cp:revision>1</cp:revision>
  <dcterms:created xsi:type="dcterms:W3CDTF">2020-05-06T16:16:18Z</dcterms:created>
  <dcterms:modified xsi:type="dcterms:W3CDTF">2020-05-06T16:21:13Z</dcterms:modified>
</cp:coreProperties>
</file>