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0" r:id="rId4"/>
    <p:sldId id="258" r:id="rId5"/>
    <p:sldId id="261" r:id="rId6"/>
    <p:sldId id="264" r:id="rId7"/>
    <p:sldId id="263" r:id="rId8"/>
    <p:sldId id="262" r:id="rId9"/>
    <p:sldId id="259" r:id="rId10"/>
    <p:sldId id="273" r:id="rId11"/>
    <p:sldId id="274" r:id="rId12"/>
    <p:sldId id="275" r:id="rId13"/>
    <p:sldId id="268" r:id="rId14"/>
    <p:sldId id="276" r:id="rId15"/>
    <p:sldId id="266" r:id="rId16"/>
    <p:sldId id="277" r:id="rId17"/>
    <p:sldId id="278" r:id="rId18"/>
    <p:sldId id="279" r:id="rId19"/>
    <p:sldId id="267" r:id="rId20"/>
    <p:sldId id="280" r:id="rId21"/>
    <p:sldId id="269" r:id="rId22"/>
    <p:sldId id="281" r:id="rId23"/>
    <p:sldId id="282" r:id="rId24"/>
    <p:sldId id="270" r:id="rId25"/>
    <p:sldId id="283" r:id="rId26"/>
    <p:sldId id="288" r:id="rId27"/>
    <p:sldId id="287" r:id="rId28"/>
    <p:sldId id="289" r:id="rId29"/>
    <p:sldId id="290" r:id="rId30"/>
    <p:sldId id="293" r:id="rId31"/>
    <p:sldId id="271" r:id="rId32"/>
    <p:sldId id="284" r:id="rId33"/>
    <p:sldId id="291" r:id="rId34"/>
    <p:sldId id="272" r:id="rId35"/>
    <p:sldId id="285" r:id="rId36"/>
    <p:sldId id="286" r:id="rId37"/>
    <p:sldId id="294" r:id="rId38"/>
    <p:sldId id="295" r:id="rId39"/>
    <p:sldId id="298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E15C2-DE72-4ACC-A7E1-5DE309DB72B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D259-87D1-4E7B-A541-FC7C2C94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74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8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09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5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0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D259-87D1-4E7B-A541-FC7C2C94CA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5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3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7E8A7-2AB4-47F4-BE40-2CB56013D57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277D-0BD6-47F5-9A6F-A4B373A0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youtube.com/watch?v=iYynK-K-3u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11500" b="1" dirty="0">
              <a:solidFill>
                <a:srgbClr val="FFC000"/>
              </a:solidFill>
              <a:latin typeface="Calligrapher" pitchFamily="2" charset="0"/>
            </a:endParaRPr>
          </a:p>
        </p:txBody>
      </p:sp>
      <p:pic>
        <p:nvPicPr>
          <p:cNvPr id="1026" name="Picture 2" descr="http://www.livetradingnews.com/wp-content/uploads/2014/01/china-wall-cutout-540x3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4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410" y="1572775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empus Sans ITC" panose="04020404030D07020202" pitchFamily="82" charset="0"/>
              </a:rPr>
              <a:t>History of China</a:t>
            </a:r>
            <a:endParaRPr lang="en-US" sz="5400" b="1" dirty="0">
              <a:solidFill>
                <a:srgbClr val="C00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Zhou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(1046-256 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BCE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1524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“Sons of Heaven”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City-states under central gov’t</a:t>
            </a:r>
            <a:endParaRPr lang="en-US" dirty="0"/>
          </a:p>
        </p:txBody>
      </p:sp>
      <p:pic>
        <p:nvPicPr>
          <p:cNvPr id="1026" name="Picture 2" descr="http://www.chinapage.com/canal01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0" y="3306762"/>
            <a:ext cx="6228609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c/cb/Modern_Course_of_Grand_Canal_of_Chi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01" y="3277842"/>
            <a:ext cx="2276100" cy="33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ystalinks.com/lao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353016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quotespin.com/download/38371-famous-quotes-by-confucius-httpwwwrugusavaycomconfucius-wallpaper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10528" cy="36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vidbrim.com/wp-content/uploads/2013/01/sun_tzu_strateg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64" y="3911496"/>
            <a:ext cx="2057400" cy="27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67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The Warring States, 475-221 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BCE</a:t>
            </a:r>
            <a:endParaRPr lang="en-US" sz="3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http://upload.wikimedia.org/wikipedia/commons/thumb/c/cf/De_stridande_staterna_animering.gif/300px-De_stridande_staterna_animer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" y="1752600"/>
            <a:ext cx="45719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2133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Ended in Civil War and “False Alarm”</a:t>
            </a:r>
            <a:endParaRPr lang="en-US" sz="4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chive.artsmia.org/art-of-asia/history/images/maps/china-sui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4838"/>
            <a:ext cx="4166287" cy="40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archive.artsmia.org/art-of-asia/history/images/maps/china-chou-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419600" cy="42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Chi’in</a:t>
            </a:r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(221-206 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BCE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8" y="1600200"/>
            <a:ext cx="8975361" cy="48006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“China”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Autocracy under Shi </a:t>
            </a:r>
            <a:r>
              <a:rPr lang="en-US" sz="40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Huangdi</a:t>
            </a:r>
            <a:endParaRPr lang="en-US" sz="4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1">
              <a:buBlip>
                <a:blip r:embed="rId3"/>
              </a:buBlip>
            </a:pP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Harsh rule = Legalism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Standardized:</a:t>
            </a:r>
          </a:p>
          <a:p>
            <a:pPr lvl="1"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Law</a:t>
            </a:r>
          </a:p>
          <a:p>
            <a:pPr lvl="1"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Weights &amp; measures</a:t>
            </a:r>
          </a:p>
          <a:p>
            <a:pPr lvl="1"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Coinage</a:t>
            </a:r>
          </a:p>
          <a:p>
            <a:pPr lvl="1"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Writing</a:t>
            </a:r>
          </a:p>
          <a:p>
            <a:pPr lvl="1">
              <a:buBlip>
                <a:blip r:embed="rId3"/>
              </a:buBlip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Cart &amp; Axle widths</a:t>
            </a:r>
            <a:endParaRPr lang="en-US" dirty="0"/>
          </a:p>
        </p:txBody>
      </p:sp>
      <p:pic>
        <p:nvPicPr>
          <p:cNvPr id="7" name="Picture 2" descr="http://farm3.staticflickr.com/2845/12354898873_1bc95917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18027"/>
            <a:ext cx="3531813" cy="28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chive.artsmia.org/art-of-asia/history/images/maps/china-chin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3141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telegraph.co.uk/multimedia/archive/01420/army_142082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1" y="1219200"/>
            <a:ext cx="87629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hinafocustravel.com/uploads/travel_guide/Terracotta_Warrior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6" y="1140502"/>
            <a:ext cx="8585616" cy="57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801" y="304800"/>
            <a:ext cx="876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Terra Cotta Warriors of Xi’an</a:t>
            </a:r>
            <a:endParaRPr lang="en-US" sz="4000" b="1" i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5126" name="Picture 6" descr="http://chinatour.net/images/xian/cotta%20warriors/b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1" y="869443"/>
            <a:ext cx="8952199" cy="60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1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Han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(206 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BCE-220 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8" y="1600200"/>
            <a:ext cx="8975361" cy="4800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Capital at Xian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Extended into Manchuria, Korea, Indochina</a:t>
            </a:r>
            <a:endParaRPr lang="en-US" sz="3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Established Civil Service System</a:t>
            </a:r>
          </a:p>
          <a:p>
            <a:pPr>
              <a:buBlip>
                <a:blip r:embed="rId3"/>
              </a:buBlip>
            </a:pPr>
            <a:r>
              <a:rPr lang="en-US" sz="40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Pax</a:t>
            </a: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Sinica</a:t>
            </a:r>
            <a:endParaRPr lang="en-US" sz="4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4000" b="1" smtClean="0">
                <a:solidFill>
                  <a:srgbClr val="C00000"/>
                </a:solidFill>
                <a:latin typeface="Georgia" panose="02040502050405020303" pitchFamily="18" charset="0"/>
              </a:rPr>
              <a:t>Silk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77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Silk Route</a:t>
            </a:r>
            <a:endParaRPr lang="en-US" sz="6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://www.silkroutes.net/SilkRoadMaps/PictureMapRou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2019538"/>
            <a:ext cx="9137754" cy="32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chive.artsmia.org/art-of-asia/history/images/maps/china-han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04800"/>
            <a:ext cx="639305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Calligrapher" pitchFamily="2" charset="0"/>
              </a:rPr>
              <a:t>Peking Man</a:t>
            </a:r>
            <a:endParaRPr lang="en-US" sz="7200" b="1" dirty="0">
              <a:solidFill>
                <a:srgbClr val="FFC000"/>
              </a:solidFill>
              <a:latin typeface="Calligraph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50593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Paleolithic era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(750,000 yrs. Old)</a:t>
            </a:r>
          </a:p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Homo erectus </a:t>
            </a:r>
            <a:r>
              <a:rPr lang="en-US" b="1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pekinensis</a:t>
            </a:r>
            <a:endParaRPr lang="en-US" b="1" i="1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Cranium almost the size of modern man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Discovered 1923-1927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upload.wikimedia.org/wikipedia/commons/thumb/4/41/Peking_Man.jpg/640px-Peking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733800" cy="49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57404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"Peking Man" by Mutt - Own work.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22" y="313043"/>
            <a:ext cx="8915400" cy="1143000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T’ang</a:t>
            </a:r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(619-906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 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74974" y="13759560"/>
            <a:ext cx="2440668" cy="1688167"/>
          </a:xfrm>
          <a:solidFill>
            <a:srgbClr val="FFC000"/>
          </a:solidFill>
        </p:spPr>
        <p:txBody>
          <a:bodyPr>
            <a:normAutofit fontScale="400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Height of Buddhist influence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Active territorial expansion until stopped by Arabs</a:t>
            </a:r>
            <a:endParaRPr lang="en-US" dirty="0"/>
          </a:p>
        </p:txBody>
      </p:sp>
      <p:pic>
        <p:nvPicPr>
          <p:cNvPr id="1026" name="Picture 2" descr="https://upload.wikimedia.org/wikipedia/commons/7/71/Museum_f%C3%BCr_Ostasiatische_Kunst_Dahlem_Berlin_Mai_2006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93927"/>
            <a:ext cx="2705801" cy="2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7/71/Museum_f%C3%BCr_Ostasiatische_Kunst_Dahlem_Berlin_Mai_2006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00" y="12268199"/>
            <a:ext cx="6360073" cy="60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2438" y="1600200"/>
            <a:ext cx="8975361" cy="21336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Height of Buddhist influence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Territorial expansion until stopped by Arabs</a:t>
            </a:r>
            <a:endParaRPr lang="en-US" sz="3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30" name="Picture 6" descr="http://artd187.weebly.com/uploads/1/2/9/9/12990034/845205644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93927"/>
            <a:ext cx="2931226" cy="25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236x/f4/a1/70/f4a17093accd36c67b52ac5b3a39a8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77957"/>
            <a:ext cx="1981200" cy="26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chive.artsmia.org/art-of-asia/history/images/maps/china-tang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553200" cy="63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Song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(960-1275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8" y="1600200"/>
            <a:ext cx="8975361" cy="4800600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S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ignificant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economic and social 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changes</a:t>
            </a:r>
          </a:p>
          <a:p>
            <a:pPr>
              <a:buBlip>
                <a:blip r:embed="rId3"/>
              </a:buBlip>
            </a:pP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M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onetization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of the 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economy</a:t>
            </a:r>
          </a:p>
          <a:p>
            <a:pPr>
              <a:buBlip>
                <a:blip r:embed="rId3"/>
              </a:buBlip>
            </a:pP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G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rowth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in commerce and maritime 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trade</a:t>
            </a:r>
          </a:p>
          <a:p>
            <a:pPr>
              <a:buBlip>
                <a:blip r:embed="rId3"/>
              </a:buBlip>
            </a:pP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U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rban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expansion and technological 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innovations</a:t>
            </a:r>
          </a:p>
          <a:p>
            <a:pPr>
              <a:buBlip>
                <a:blip r:embed="rId3"/>
              </a:buBlip>
            </a:pP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E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xamination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system for 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civil service system was provided intellectual basis for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political and social order of the late imperial 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period</a:t>
            </a:r>
            <a:endParaRPr lang="en-US" sz="4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Yuan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(1279-1368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8" y="1600200"/>
            <a:ext cx="8975361" cy="4800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Ruled by Mongols as part of world-wide expansion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Introduced 1</a:t>
            </a:r>
            <a:r>
              <a:rPr lang="en-US" sz="4000" b="1" baseline="30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</a:t>
            </a: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post office, road system, tribute tax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Capital at Peking (Beijing)</a:t>
            </a:r>
          </a:p>
        </p:txBody>
      </p:sp>
    </p:spTree>
    <p:extLst>
      <p:ext uri="{BB962C8B-B14F-4D97-AF65-F5344CB8AC3E}">
        <p14:creationId xmlns:p14="http://schemas.microsoft.com/office/powerpoint/2010/main" val="35918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chive.artsmia.org/art-of-asia/history/images/maps/china-yuan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400800" cy="61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6909602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Ming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(1368-1644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9" y="1600200"/>
            <a:ext cx="4860562" cy="4800600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F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irst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Ming emperor, </a:t>
            </a:r>
            <a:r>
              <a:rPr lang="en-US" sz="40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Hongwu</a:t>
            </a: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= autocrat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Created agrarian base for military (1 million)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Gradual increase in commercial sector (Zheng He)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Collapsed when Little Ice Age destroyed crops</a:t>
            </a:r>
          </a:p>
        </p:txBody>
      </p:sp>
      <p:pic>
        <p:nvPicPr>
          <p:cNvPr id="2050" name="Picture 2" descr="https://upload.wikimedia.org/wikipedia/commons/3/3d/Ming-marine-comp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998804" cy="32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c/c6/Chinese_Cann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198734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9/Ming_dynasty_Xuande_mark_and_period_%281426%E2%80%9335%29_imperial_blue_and_white_vase%2C_from_The_Metropolitan_Museum_of_Art._%E6%98%8E%E5%AE%A3%E5%BE%B7_%E6%99%AF%E5%BE%B7%E9%8E%AE%E7%AA%AF%E9%9D%92%E8%8A%B1%E8%B2%AB%E8%80%B3%E7%93%B6%2C_%E7%BA%BD%E7%BA%A6%E5%A4%A7%E9%83%BD%E5%8D%9A%E7%89%A9%E9%A6%86_.jpg/320px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048000" cy="601980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e/e3/He_Chaozong_1.JPG/800px-He_Chaozon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1"/>
            <a:ext cx="3606800" cy="54102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3/35/B-ChinesischeLackdose.JPG/800px-B-ChinesischeLackd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74381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orbidden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05" y="0"/>
            <a:ext cx="9892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8426" y="15240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The Forbidden City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32004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1420-1912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980 buildings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180 acres</a:t>
            </a:r>
            <a:endParaRPr lang="en-US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Forbidden City Beijing Shenwumen 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5486400"/>
            <a:ext cx="5334000" cy="1077218"/>
          </a:xfrm>
          <a:prstGeom prst="rect">
            <a:avLst/>
          </a:prstGeom>
          <a:solidFill>
            <a:srgbClr val="FFC000"/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Gate of Divine Might (North Gate)</a:t>
            </a:r>
            <a:endParaRPr lang="en-US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100" name="Picture 4" descr="Image result for forbidden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" y="1480457"/>
            <a:ext cx="9094787" cy="511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3400"/>
            <a:ext cx="8229600" cy="149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7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Four Great River Valleys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b="15667"/>
          <a:stretch/>
        </p:blipFill>
        <p:spPr>
          <a:xfrm>
            <a:off x="0" y="1417638"/>
            <a:ext cx="9144000" cy="53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579914" cy="2478087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Foot Binding</a:t>
            </a:r>
            <a:endParaRPr lang="en-US" b="1" i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Image result for footbinding in ch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46058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footbinding in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1" y="304800"/>
            <a:ext cx="6096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hinese (Han) lady with bound feet in traditional costume. Qing dynas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34229"/>
            <a:ext cx="3733800" cy="68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chive.artsmia.org/art-of-asia/history/images/maps/china-ming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477000" cy="62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Qing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(1644-1912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3" y="1066800"/>
            <a:ext cx="8975361" cy="5486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Manchu Dynasty</a:t>
            </a:r>
          </a:p>
          <a:p>
            <a:pPr>
              <a:buBlip>
                <a:blip r:embed="rId3"/>
              </a:buBlip>
            </a:pPr>
            <a:r>
              <a:rPr lang="en-US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Westernization = New cultural movement (science, democracy</a:t>
            </a: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</a:p>
          <a:p>
            <a:pPr lvl="1">
              <a:buBlip>
                <a:blip r:embed="rId3"/>
              </a:buBlip>
            </a:pP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</a:t>
            </a:r>
            <a:r>
              <a:rPr lang="en-US" sz="3600" b="1" baseline="30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</a:t>
            </a: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Opium War 1839</a:t>
            </a:r>
          </a:p>
          <a:p>
            <a:pPr lvl="1">
              <a:buBlip>
                <a:blip r:embed="rId3"/>
              </a:buBlip>
            </a:pP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Taiping Rebellion 1850</a:t>
            </a:r>
          </a:p>
          <a:p>
            <a:pPr lvl="1">
              <a:buBlip>
                <a:blip r:embed="rId3"/>
              </a:buBlip>
            </a:pP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Boxer Rebellion 1899</a:t>
            </a:r>
            <a:endParaRPr lang="en-US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Weak central gov’t collapsed</a:t>
            </a:r>
            <a:endParaRPr lang="en-US" sz="3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Last Emperor of China</a:t>
            </a:r>
            <a:b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Henry </a:t>
            </a:r>
            <a:r>
              <a:rPr lang="en-US" b="1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PuYi</a:t>
            </a:r>
            <a:endParaRPr lang="en-US" b="1" i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Image result for henry puyi the last emperor of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364"/>
            <a:ext cx="8458199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edia.nationalgeographic.org/assets/photos/000/349/34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9" y="-48339"/>
            <a:ext cx="4876800" cy="6906339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incess Chun, Puyi's mother (seated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9" y="-48339"/>
            <a:ext cx="5486400" cy="68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e Last Emperor Puyi and his wife Wan Rong in Tianjin, China c 19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6364"/>
            <a:ext cx="4942417" cy="65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uYi and cons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69" y="920040"/>
            <a:ext cx="4259259" cy="51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mperor Hirohito meeting Manchurian Emperor Puyi in Japan 1940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59"/>
            <a:ext cx="5479473" cy="68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944129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chive.artsmia.org/art-of-asia/history/images/maps/china-ching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37536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3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Republic Period </a:t>
            </a:r>
            <a:r>
              <a:rPr lang="en-US" sz="4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(1912-1949 </a:t>
            </a:r>
            <a:r>
              <a:rPr lang="en-US" sz="31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CE</a:t>
            </a:r>
            <a:r>
              <a:rPr lang="en-US" sz="4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9" y="1600200"/>
            <a:ext cx="5622562" cy="4800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1928 Nationalist gov’t tried to unify, but revolutions + Jap.</a:t>
            </a:r>
          </a:p>
          <a:p>
            <a:pPr lvl="1">
              <a:buBlip>
                <a:blip r:embed="rId3"/>
              </a:buBlip>
            </a:pPr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Fled to Taiwan after Communist defeat</a:t>
            </a:r>
            <a:endParaRPr lang="en-US" dirty="0"/>
          </a:p>
        </p:txBody>
      </p:sp>
      <p:pic>
        <p:nvPicPr>
          <p:cNvPr id="1026" name="Picture 2" descr="Image result for chiang kai sh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695575" cy="4048125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943600"/>
            <a:ext cx="26955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Chang Kai-Shek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3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People’s Republic of China </a:t>
            </a:r>
            <a:r>
              <a:rPr lang="en-US" sz="4000" b="1" dirty="0">
                <a:solidFill>
                  <a:srgbClr val="FFC000"/>
                </a:solidFill>
                <a:latin typeface="Georgia" panose="02040502050405020303" pitchFamily="18" charset="0"/>
              </a:rPr>
              <a:t>(</a:t>
            </a:r>
            <a:r>
              <a:rPr lang="en-US" sz="4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1949 </a:t>
            </a:r>
            <a:r>
              <a:rPr lang="en-US" sz="31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CE-Present</a:t>
            </a:r>
            <a:r>
              <a:rPr lang="en-US" sz="4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39" y="1600200"/>
            <a:ext cx="5241562" cy="48006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Communist Government under Mao </a:t>
            </a:r>
            <a:r>
              <a:rPr lang="en-US" sz="40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Tse</a:t>
            </a: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-Tung (Long March)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Great Leap Forward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Cultural Revolution</a:t>
            </a:r>
            <a:endParaRPr lang="en-US" dirty="0"/>
          </a:p>
        </p:txBody>
      </p:sp>
      <p:pic>
        <p:nvPicPr>
          <p:cNvPr id="2050" name="Picture 2" descr="Image result for mao zedo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4" y="1600199"/>
            <a:ext cx="3796145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e long m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6"/>
          <a:stretch/>
        </p:blipFill>
        <p:spPr bwMode="auto">
          <a:xfrm>
            <a:off x="2743200" y="138545"/>
            <a:ext cx="6242490" cy="65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84201"/>
            <a:ext cx="2438400" cy="65248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Long March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Over 4000 miles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Only 8000 of 100,000 survived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C00000"/>
                </a:solidFill>
              </a:rPr>
              <a:t>Result</a:t>
            </a:r>
            <a:r>
              <a:rPr lang="en-US" sz="2400" b="1" dirty="0" smtClean="0">
                <a:solidFill>
                  <a:srgbClr val="C00000"/>
                </a:solidFill>
              </a:rPr>
              <a:t>: Mao was undisputed leader of Chinese Communists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0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Japanese Occupation/Civil War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Japanese occupation of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8686"/>
            <a:ext cx="7007225" cy="66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apanese occupation of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8610600" cy="64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aayznxCI55vV9B6WfZj-uYGMeZaq8ArdA8OV3RMWR_dTwq7MmU7CTw7nVsra8DM_E7xutU1hGLjQBc3duwA5Yyxpy68rJbz6eSMUX0w-ttfockdLJ4yvmrIR86o8vCCr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07" y="76004"/>
            <a:ext cx="9273108" cy="66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Nixon in China 1972</a:t>
            </a:r>
            <a:endParaRPr lang="en-US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1</a:t>
            </a:r>
            <a:r>
              <a:rPr lang="en-US" sz="3600" b="1" baseline="300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st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 time American President visited Communist China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Feared by Soviet Union and N. Vietnam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Agreed to cut support to Taiwan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Increased trade with US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Had no effect on Vietnam War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nixon visits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592"/>
            <a:ext cx="8683625" cy="66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ixon visits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206411" cy="59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empus Sans ITC" panose="04020404030D07020202" pitchFamily="82" charset="0"/>
              </a:rPr>
              <a:t>Settlement along Yellow River</a:t>
            </a:r>
            <a:endParaRPr lang="en-US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074" name="Picture 2" descr="http://www.chinaknowledge.de/History/Myth/mapPre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675428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isual-arts-cork.com/images-ceramics/pottery-neolit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08" y="1358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ightreading.com/writing/jade-images/bi-di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88" y="3276392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m.museum/uploads/tx_hpoindexbdd/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28" y="5062022"/>
            <a:ext cx="1914660" cy="14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Cultural Revolution 1966-1976</a:t>
            </a:r>
            <a:endParaRPr lang="en-US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13862"/>
            <a:ext cx="6172200" cy="34778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“</a:t>
            </a:r>
            <a:r>
              <a:rPr lang="en-US" sz="4400" b="1" dirty="0">
                <a:solidFill>
                  <a:srgbClr val="C00000"/>
                </a:solidFill>
                <a:latin typeface="Georgia" panose="02040502050405020303" pitchFamily="18" charset="0"/>
              </a:rPr>
              <a:t>C</a:t>
            </a:r>
            <a:r>
              <a:rPr lang="en-US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ult of Maoism”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Little Red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1.5 million killed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Death of Mao 1976</a:t>
            </a:r>
            <a:endParaRPr lang="en-US" sz="4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20091116-cultural_revolution_stu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9337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257800"/>
            <a:ext cx="8648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 "Rules for Discipline" were: "Obey orders in all your actions; Do not take a single needle or thread from the masses; and Turn in everything captured."</a:t>
            </a:r>
            <a:br>
              <a:rPr lang="en-US" sz="2400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Tiananmen Square 1989</a:t>
            </a:r>
            <a:endParaRPr lang="en-US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Student led democratic protest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Deng Xiaoping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Hundreds killed (10,000)</a:t>
            </a:r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Image result for tiananmen 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459019" cy="48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Xia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(2100-1600 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BCE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0292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Some scholars feel it is mythical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Started by Yu the Great (father had controlled floods along Yellow River)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First to irrigate crops, use cast bronze, and form an army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absolutechinatours.com/UploadFiles/ImageBase/da878a019cd7842e7aec2c1c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6600" cy="50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inatownconnection.com/images/xiadynasty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89105" cy="5562600"/>
          </a:xfrm>
          <a:prstGeom prst="rect">
            <a:avLst/>
          </a:prstGeom>
          <a:noFill/>
          <a:ln w="1079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Shang Dynasty 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(1600-1050 </a:t>
            </a:r>
            <a:r>
              <a:rPr lang="en-US" sz="36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BCE</a:t>
            </a:r>
            <a:r>
              <a:rPr lang="en-US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743200" cy="2590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Dragon became symbol of China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17638"/>
            <a:ext cx="5715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t-virtue.com/history/shang-zhou/bronze/jade-drag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73562"/>
            <a:ext cx="2785509" cy="23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chive.artsmia.org/art-of-asia/history/images/maps/china-shang-larg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812632" cy="657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allery.photo.net/photo/1984051-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4" y="152400"/>
            <a:ext cx="4760976" cy="33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2/29/Powerful_landlord_in_chariot._Eastern_Han_25-220_CE._Anping,_Heb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78052"/>
            <a:ext cx="5791200" cy="30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BKsq2ioNnDY/TnBLx6PRUYI/AAAAAAAAAA0/9R-wpCwyV8A/s1600/clothing+hi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02436"/>
            <a:ext cx="2646114" cy="30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1.chinaculture.org/08olympics/images/attachement/jpg/site1/20080709/0013729e44e109dea8053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4136"/>
            <a:ext cx="3273425" cy="32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13192</TotalTime>
  <Words>526</Words>
  <Application>Microsoft Office PowerPoint</Application>
  <PresentationFormat>On-screen Show (4:3)</PresentationFormat>
  <Paragraphs>118</Paragraphs>
  <Slides>41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Peking Man</vt:lpstr>
      <vt:lpstr>Four Great River Valleys</vt:lpstr>
      <vt:lpstr>Settlement along Yellow River</vt:lpstr>
      <vt:lpstr>Xia Dynasty (2100-1600 BCE)</vt:lpstr>
      <vt:lpstr>PowerPoint Presentation</vt:lpstr>
      <vt:lpstr>Shang Dynasty (1600-1050 BCE)</vt:lpstr>
      <vt:lpstr>PowerPoint Presentation</vt:lpstr>
      <vt:lpstr>PowerPoint Presentation</vt:lpstr>
      <vt:lpstr>Zhou Dynasty (1046-256 BCE)</vt:lpstr>
      <vt:lpstr>PowerPoint Presentation</vt:lpstr>
      <vt:lpstr>The Warring States, 475-221 BCE</vt:lpstr>
      <vt:lpstr>PowerPoint Presentation</vt:lpstr>
      <vt:lpstr>Chi’in Dynasty (221-206 BCE)</vt:lpstr>
      <vt:lpstr>PowerPoint Presentation</vt:lpstr>
      <vt:lpstr>PowerPoint Presentation</vt:lpstr>
      <vt:lpstr>Han Dynasty (206 BCE-220 CE)</vt:lpstr>
      <vt:lpstr>Silk Route</vt:lpstr>
      <vt:lpstr>PowerPoint Presentation</vt:lpstr>
      <vt:lpstr>T’ang Dynasty (619-906 CE)</vt:lpstr>
      <vt:lpstr>PowerPoint Presentation</vt:lpstr>
      <vt:lpstr>Song Dynasty (960-1275CE)</vt:lpstr>
      <vt:lpstr>Yuan Dynasty (1279-1368CE)</vt:lpstr>
      <vt:lpstr>PowerPoint Presentation</vt:lpstr>
      <vt:lpstr>Ming Dynasty (1368-1644CE)</vt:lpstr>
      <vt:lpstr>PowerPoint Presentation</vt:lpstr>
      <vt:lpstr>The Forbidden City</vt:lpstr>
      <vt:lpstr>PowerPoint Presentation</vt:lpstr>
      <vt:lpstr>PowerPoint Presentation</vt:lpstr>
      <vt:lpstr>Foot Binding</vt:lpstr>
      <vt:lpstr>PowerPoint Presentation</vt:lpstr>
      <vt:lpstr>Qing Dynasty (1644-1912CE)</vt:lpstr>
      <vt:lpstr>Last Emperor of China Henry PuYi</vt:lpstr>
      <vt:lpstr>PowerPoint Presentation</vt:lpstr>
      <vt:lpstr>Republic Period (1912-1949 CE)</vt:lpstr>
      <vt:lpstr>People’s Republic of China (1949 CE-Present)</vt:lpstr>
      <vt:lpstr>PowerPoint Presentation</vt:lpstr>
      <vt:lpstr>Japanese Occupation/Civil War</vt:lpstr>
      <vt:lpstr>Nixon in China 1972</vt:lpstr>
      <vt:lpstr>Cultural Revolution 1966-1976</vt:lpstr>
      <vt:lpstr>Tiananmen Square 1989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Mrs. Karen  Reeves</cp:lastModifiedBy>
  <cp:revision>65</cp:revision>
  <dcterms:created xsi:type="dcterms:W3CDTF">2015-02-03T00:32:51Z</dcterms:created>
  <dcterms:modified xsi:type="dcterms:W3CDTF">2020-03-18T13:28:27Z</dcterms:modified>
</cp:coreProperties>
</file>