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2"/>
  </p:notesMasterIdLst>
  <p:sldIdLst>
    <p:sldId id="256" r:id="rId2"/>
    <p:sldId id="257" r:id="rId3"/>
    <p:sldId id="279" r:id="rId4"/>
    <p:sldId id="263" r:id="rId5"/>
    <p:sldId id="258" r:id="rId6"/>
    <p:sldId id="260" r:id="rId7"/>
    <p:sldId id="259" r:id="rId8"/>
    <p:sldId id="262" r:id="rId9"/>
    <p:sldId id="264" r:id="rId10"/>
    <p:sldId id="265" r:id="rId11"/>
    <p:sldId id="266" r:id="rId12"/>
    <p:sldId id="267" r:id="rId13"/>
    <p:sldId id="278" r:id="rId14"/>
    <p:sldId id="273" r:id="rId15"/>
    <p:sldId id="276" r:id="rId16"/>
    <p:sldId id="277" r:id="rId17"/>
    <p:sldId id="269" r:id="rId18"/>
    <p:sldId id="270" r:id="rId19"/>
    <p:sldId id="272" r:id="rId20"/>
    <p:sldId id="274" r:id="rId21"/>
  </p:sldIdLst>
  <p:sldSz cx="9144000" cy="6858000" type="screen4x3"/>
  <p:notesSz cx="6858000" cy="9144000"/>
  <p:defaultTextStyle>
    <a:lvl1pPr marL="0" indent="0" algn="l" defTabSz="914400" rtl="0" fontAlgn="base">
      <a:lnSpc>
        <a:spcPct val="100000"/>
      </a:lnSpc>
      <a:spcBef>
        <a:spcPct val="0"/>
      </a:spcBef>
      <a:spcAft>
        <a:spcPct val="0"/>
      </a:spcAft>
      <a:buNone/>
      <a:defRPr lang="en-US" sz="2400" b="0" i="0" u="none" baseline="0" dirty="0" smtClean="0">
        <a:solidFill>
          <a:schemeClr val="tx1"/>
        </a:solidFill>
        <a:latin typeface="Times" charset="0"/>
      </a:defRPr>
    </a:lvl1pPr>
    <a:lvl2pPr marL="457200" indent="0">
      <a:lnSpc>
        <a:spcPct val="100000"/>
      </a:lnSpc>
      <a:spcBef>
        <a:spcPct val="0"/>
      </a:spcBef>
      <a:spcAft>
        <a:spcPct val="0"/>
      </a:spcAft>
      <a:buNone/>
      <a:defRPr lang="en-US" sz="2400" b="0" i="0" u="none" dirty="0" smtClean="0">
        <a:solidFill>
          <a:schemeClr val="tx1"/>
        </a:solidFill>
        <a:latin typeface="Times" charset="0"/>
      </a:defRPr>
    </a:lvl2pPr>
    <a:lvl3pPr marL="914400" indent="0">
      <a:lnSpc>
        <a:spcPct val="100000"/>
      </a:lnSpc>
      <a:spcBef>
        <a:spcPct val="0"/>
      </a:spcBef>
      <a:spcAft>
        <a:spcPct val="0"/>
      </a:spcAft>
      <a:buNone/>
      <a:defRPr lang="en-US" sz="2400" b="0" i="0" u="none" dirty="0" smtClean="0">
        <a:solidFill>
          <a:schemeClr val="tx1"/>
        </a:solidFill>
        <a:latin typeface="Times" charset="0"/>
      </a:defRPr>
    </a:lvl3pPr>
    <a:lvl4pPr marL="1371600" indent="0">
      <a:lnSpc>
        <a:spcPct val="100000"/>
      </a:lnSpc>
      <a:spcBef>
        <a:spcPct val="0"/>
      </a:spcBef>
      <a:spcAft>
        <a:spcPct val="0"/>
      </a:spcAft>
      <a:buNone/>
      <a:defRPr lang="en-US" sz="2400" b="0" i="0" u="none" dirty="0" smtClean="0">
        <a:solidFill>
          <a:schemeClr val="tx1"/>
        </a:solidFill>
        <a:latin typeface="Times" charset="0"/>
      </a:defRPr>
    </a:lvl4pPr>
    <a:lvl5pPr marL="1828800" indent="0">
      <a:lnSpc>
        <a:spcPct val="100000"/>
      </a:lnSpc>
      <a:spcBef>
        <a:spcPct val="0"/>
      </a:spcBef>
      <a:spcAft>
        <a:spcPct val="0"/>
      </a:spcAft>
      <a:buNone/>
      <a:defRPr lang="en-US" sz="2400" b="0" i="0" u="none" dirty="0" smtClean="0">
        <a:solidFill>
          <a:schemeClr val="tx1"/>
        </a:solidFill>
        <a:latin typeface="Times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D1FA82-E24F-4C03-80CB-9AF8D7F0547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6"/>
    <p:restoredTop sz="90929"/>
  </p:normalViewPr>
  <p:slideViewPr>
    <p:cSldViewPr snapToGrid="0">
      <p:cViewPr varScale="1">
        <p:scale>
          <a:sx n="78" d="100"/>
          <a:sy n="78" d="100"/>
        </p:scale>
        <p:origin x="101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 Box 25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r>
              <a:rPr lang="en-US" sz="1200" dirty="0"/>
              <a:t>*</a:t>
            </a:r>
          </a:p>
        </p:txBody>
      </p:sp>
      <p:sp>
        <p:nvSpPr>
          <p:cNvPr id="256" name="Text Box 256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lang="en-US" sz="1200" dirty="0"/>
              <a:t>*</a:t>
            </a:r>
          </a:p>
        </p:txBody>
      </p:sp>
      <p:sp>
        <p:nvSpPr>
          <p:cNvPr id="257" name="Text Box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Text Box 258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59" name="Text Box 25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r>
              <a:rPr lang="en-US" sz="1200" dirty="0"/>
              <a:t>*</a:t>
            </a:r>
          </a:p>
        </p:txBody>
      </p:sp>
      <p:sp>
        <p:nvSpPr>
          <p:cNvPr id="260" name="Text Box 260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pPr algn="r"/>
            <a:r>
              <a:rPr lang="en-US" sz="1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7483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r>
              <a:rPr lang="en-US" sz="1200"/>
              <a:t>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112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 Box 4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3" name="Text Box 41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overindulgen</a:t>
            </a:r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0221-B624-45B7-9E68-D1D797525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numCol="1"/>
          <a:lstStyle>
            <a:lvl1pPr>
              <a:defRPr/>
            </a:lvl1pPr>
          </a:lstStyle>
          <a:p>
            <a:fld id="{87BED684-C599-4F80-BB04-EA9A8F794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sz="1400">
                <a:latin typeface="Times New Roman" pitchFamily="18" charset="0"/>
              </a:rPr>
              <a:t>*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3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 Box 263"/>
          <p:cNvSpPr>
            <a:spLocks noGrp="1"/>
          </p:cNvSpPr>
          <p:nvPr>
            <p:ph type="ctrTitle"/>
          </p:nvPr>
        </p:nvSpPr>
        <p:spPr>
          <a:xfrm>
            <a:off x="1071563" y="671512"/>
            <a:ext cx="6934200" cy="2362200"/>
          </a:xfrm>
          <a:prstGeom prst="rect">
            <a:avLst/>
          </a:prstGeom>
        </p:spPr>
        <p:txBody>
          <a:bodyPr numCol="1"/>
          <a:lstStyle>
            <a:lvl1pPr>
              <a:defRPr lang="en-US" dirty="0" smtClean="0"/>
            </a:lvl1pPr>
          </a:lstStyle>
          <a:p>
            <a:pPr algn="ctr"/>
            <a:r>
              <a:rPr sz="11500" b="1" dirty="0">
                <a:latin typeface="Matura MT Script Capitals" panose="03020802060602070202" pitchFamily="66" charset="0"/>
              </a:rPr>
              <a:t>Hinduism</a:t>
            </a:r>
          </a:p>
        </p:txBody>
      </p:sp>
      <p:sp>
        <p:nvSpPr>
          <p:cNvPr id="264" name="Text Box 264"/>
          <p:cNvSpPr>
            <a:spLocks noGrp="1"/>
          </p:cNvSpPr>
          <p:nvPr>
            <p:ph type="subTitle" idx="1"/>
          </p:nvPr>
        </p:nvSpPr>
        <p:spPr>
          <a:xfrm>
            <a:off x="1328737" y="3466147"/>
            <a:ext cx="6934200" cy="1977390"/>
          </a:xfrm>
          <a:prstGeom prst="rect">
            <a:avLst/>
          </a:prstGeom>
        </p:spPr>
        <p:txBody>
          <a:bodyPr numCol="1">
            <a:normAutofit fontScale="77500" lnSpcReduction="20000"/>
          </a:bodyPr>
          <a:lstStyle>
            <a:lvl1pPr marL="0">
              <a:buNone/>
              <a:defRPr lang="en-US" dirty="0" smtClean="0"/>
            </a:lvl1pPr>
            <a:lvl2pPr marL="457200" algn="ctr">
              <a:buNone/>
              <a:defRPr lang="en-US" dirty="0" smtClean="0"/>
            </a:lvl2pPr>
            <a:lvl3pPr marL="914400" algn="ctr">
              <a:buNone/>
              <a:defRPr lang="en-US" dirty="0" smtClean="0"/>
            </a:lvl3pPr>
            <a:lvl4pPr marL="1371600" algn="ctr">
              <a:buNone/>
              <a:defRPr lang="en-US" dirty="0" smtClean="0"/>
            </a:lvl4pPr>
            <a:lvl5pPr marL="1828800" algn="ctr">
              <a:buNone/>
              <a:defRPr lang="en-US" dirty="0" smtClean="0"/>
            </a:lvl5pPr>
          </a:lstStyle>
          <a:p>
            <a:r>
              <a:rPr sz="4600" b="1" i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“There is only one God, but endless are his aspects and endless are his names.”</a:t>
            </a:r>
            <a:endParaRPr sz="3600" b="1" i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 Box 338"/>
          <p:cNvSpPr>
            <a:spLocks noGrp="1"/>
          </p:cNvSpPr>
          <p:nvPr>
            <p:ph type="title" idx="4294967295"/>
          </p:nvPr>
        </p:nvSpPr>
        <p:spPr>
          <a:xfrm>
            <a:off x="515937" y="67990"/>
            <a:ext cx="7772400" cy="1143000"/>
          </a:xfrm>
          <a:prstGeom prst="rect">
            <a:avLst/>
          </a:prstGeom>
        </p:spPr>
        <p:txBody>
          <a:bodyPr numCol="1"/>
          <a:lstStyle/>
          <a:p>
            <a:pPr algn="ctr"/>
            <a:r>
              <a:rPr sz="4400" b="1" dirty="0">
                <a:solidFill>
                  <a:schemeClr val="tx1"/>
                </a:solidFill>
                <a:latin typeface="Georgia" panose="02040502050405020303" pitchFamily="18" charset="0"/>
              </a:rPr>
              <a:t>Avatars of Vishnu</a:t>
            </a:r>
          </a:p>
        </p:txBody>
      </p:sp>
      <p:pic>
        <p:nvPicPr>
          <p:cNvPr id="331" name="Picture 33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63625" y="1158457"/>
            <a:ext cx="3089275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33" name="Picture 33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467568" y="1210990"/>
            <a:ext cx="2612807" cy="36050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35" name="Text Box 335"/>
          <p:cNvSpPr txBox="1">
            <a:spLocks/>
          </p:cNvSpPr>
          <p:nvPr/>
        </p:nvSpPr>
        <p:spPr>
          <a:xfrm>
            <a:off x="2687637" y="540647"/>
            <a:ext cx="3429000" cy="4572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336" name="Text Box 336"/>
          <p:cNvSpPr txBox="1">
            <a:spLocks/>
          </p:cNvSpPr>
          <p:nvPr/>
        </p:nvSpPr>
        <p:spPr>
          <a:xfrm>
            <a:off x="1063624" y="4976667"/>
            <a:ext cx="3089275" cy="1231106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 algn="ctr"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Krishna</a:t>
            </a:r>
          </a:p>
          <a:p>
            <a:pPr marL="0" indent="0" algn="ctr">
              <a:spcBef>
                <a:spcPct val="50000"/>
              </a:spcBef>
            </a:pPr>
            <a:r>
              <a:rPr lang="en-US" sz="2800" b="1" dirty="0">
                <a:latin typeface="Georgia" panose="02040502050405020303" pitchFamily="18" charset="0"/>
              </a:rPr>
              <a:t>“Compassion”</a:t>
            </a:r>
          </a:p>
        </p:txBody>
      </p:sp>
      <p:sp>
        <p:nvSpPr>
          <p:cNvPr id="337" name="Text Box 337"/>
          <p:cNvSpPr txBox="1">
            <a:spLocks/>
          </p:cNvSpPr>
          <p:nvPr/>
        </p:nvSpPr>
        <p:spPr>
          <a:xfrm>
            <a:off x="4827639" y="4947879"/>
            <a:ext cx="3893573" cy="1231106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 algn="ctr"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Rama</a:t>
            </a:r>
          </a:p>
          <a:p>
            <a:pPr marL="0" indent="0" algn="ctr">
              <a:spcBef>
                <a:spcPct val="50000"/>
              </a:spcBef>
            </a:pPr>
            <a:r>
              <a:rPr lang="en-US" sz="2800" b="1" dirty="0">
                <a:latin typeface="Georgia" panose="02040502050405020303" pitchFamily="18" charset="0"/>
              </a:rPr>
              <a:t>“Model behavior”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 Box 341"/>
          <p:cNvSpPr>
            <a:spLocks noGrp="1"/>
          </p:cNvSpPr>
          <p:nvPr>
            <p:ph type="title" idx="4294967295"/>
          </p:nvPr>
        </p:nvSpPr>
        <p:spPr>
          <a:xfrm>
            <a:off x="2557463" y="238125"/>
            <a:ext cx="3633787" cy="1143000"/>
          </a:xfrm>
          <a:prstGeom prst="rect">
            <a:avLst/>
          </a:prstGeom>
        </p:spPr>
        <p:txBody>
          <a:bodyPr numCol="1"/>
          <a:lstStyle/>
          <a:p>
            <a:r>
              <a:rPr sz="4400" b="1" dirty="0">
                <a:solidFill>
                  <a:schemeClr val="tx1"/>
                </a:solidFill>
                <a:latin typeface="Georgia" panose="02040502050405020303" pitchFamily="18" charset="0"/>
              </a:rPr>
              <a:t>Goddesses</a:t>
            </a:r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111046" y="1352550"/>
            <a:ext cx="2743200" cy="3708259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sp>
        <p:nvSpPr>
          <p:cNvPr id="346" name="Text Box 346"/>
          <p:cNvSpPr txBox="1">
            <a:spLocks/>
          </p:cNvSpPr>
          <p:nvPr/>
        </p:nvSpPr>
        <p:spPr>
          <a:xfrm>
            <a:off x="373626" y="5196007"/>
            <a:ext cx="4198374" cy="1661993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 algn="ctr"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Lakshmi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Georgia" panose="02040502050405020303" pitchFamily="18" charset="0"/>
              </a:rPr>
              <a:t>“wealth, abundance, and fertility”</a:t>
            </a:r>
          </a:p>
        </p:txBody>
      </p:sp>
      <p:sp>
        <p:nvSpPr>
          <p:cNvPr id="347" name="Text Box 347"/>
          <p:cNvSpPr txBox="1">
            <a:spLocks/>
          </p:cNvSpPr>
          <p:nvPr/>
        </p:nvSpPr>
        <p:spPr>
          <a:xfrm>
            <a:off x="4916129" y="5043358"/>
            <a:ext cx="3382297" cy="1661993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 algn="ctr">
              <a:spcBef>
                <a:spcPct val="50000"/>
              </a:spcBef>
            </a:pPr>
            <a:r>
              <a:rPr lang="en-US" sz="3200" b="1" dirty="0" err="1">
                <a:latin typeface="Georgia" panose="02040502050405020303" pitchFamily="18" charset="0"/>
              </a:rPr>
              <a:t>Saraswati</a:t>
            </a:r>
            <a:endParaRPr lang="en-US" sz="3200" b="1" dirty="0">
              <a:latin typeface="Georgia" panose="02040502050405020303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Georgia" panose="02040502050405020303" pitchFamily="18" charset="0"/>
              </a:rPr>
              <a:t>“wisdom, music, and learning”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4D9AC-8AEE-45C4-830C-E5658C779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58" r="17867"/>
          <a:stretch/>
        </p:blipFill>
        <p:spPr>
          <a:xfrm>
            <a:off x="5004619" y="1325050"/>
            <a:ext cx="3293808" cy="3686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 Box 350"/>
          <p:cNvSpPr>
            <a:spLocks noGrp="1"/>
          </p:cNvSpPr>
          <p:nvPr>
            <p:ph type="title"/>
          </p:nvPr>
        </p:nvSpPr>
        <p:spPr>
          <a:xfrm>
            <a:off x="5604387" y="204237"/>
            <a:ext cx="2530168" cy="610152"/>
          </a:xfrm>
          <a:prstGeom prst="rect">
            <a:avLst/>
          </a:prstGeom>
        </p:spPr>
        <p:txBody>
          <a:bodyPr numCol="1"/>
          <a:lstStyle/>
          <a:p>
            <a:r>
              <a:rPr dirty="0"/>
              <a:t>			</a:t>
            </a:r>
            <a:r>
              <a:rPr sz="6000" b="1" dirty="0">
                <a:latin typeface="Georgia" panose="02040502050405020303" pitchFamily="18" charset="0"/>
              </a:rPr>
              <a:t>    </a:t>
            </a:r>
            <a:r>
              <a:rPr lang="en-US" sz="6000" b="1" dirty="0">
                <a:latin typeface="Georgia" panose="02040502050405020303" pitchFamily="18" charset="0"/>
              </a:rPr>
              <a:t>   </a:t>
            </a:r>
            <a:r>
              <a:rPr sz="6000" b="1" dirty="0">
                <a:latin typeface="Georgia" panose="02040502050405020303" pitchFamily="18" charset="0"/>
              </a:rPr>
              <a:t>Kali</a:t>
            </a:r>
          </a:p>
        </p:txBody>
      </p:sp>
      <p:sp>
        <p:nvSpPr>
          <p:cNvPr id="348" name="Text Box 3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1" name="Picture 35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18037" y="1752600"/>
            <a:ext cx="4097337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53" name="Text Box 353"/>
          <p:cNvSpPr txBox="1">
            <a:spLocks/>
          </p:cNvSpPr>
          <p:nvPr/>
        </p:nvSpPr>
        <p:spPr>
          <a:xfrm>
            <a:off x="228600" y="180975"/>
            <a:ext cx="4038600" cy="7140416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dirty="0"/>
              <a:t> </a:t>
            </a:r>
            <a:r>
              <a:rPr lang="en-US" sz="3200" b="1" dirty="0"/>
              <a:t>Wife of Shiva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/>
              <a:t>Black in color &amp; wearing a necklace of skulls.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/>
              <a:t>Bloodthirsty goddess.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/>
              <a:t>A violent destroyer of her enemies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/>
              <a:t>Affectionate and caring for her devotees.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800" b="1" dirty="0"/>
              <a:t>.</a:t>
            </a:r>
          </a:p>
        </p:txBody>
      </p:sp>
      <p:sp>
        <p:nvSpPr>
          <p:cNvPr id="354" name="Text Box 354"/>
          <p:cNvSpPr>
            <a:spLocks/>
          </p:cNvSpPr>
          <p:nvPr/>
        </p:nvSpPr>
        <p:spPr>
          <a:xfrm>
            <a:off x="-184150" y="52578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wrap="none" numCol="1" anchor="t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75724"/>
            <a:ext cx="3636399" cy="5625064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Georgia" panose="02040502050405020303" pitchFamily="18" charset="0"/>
              </a:rPr>
              <a:t>Ganesha</a:t>
            </a:r>
            <a:br>
              <a:rPr lang="en-US" sz="5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br>
              <a:rPr lang="en-US" sz="5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“the remover of obstacles”</a:t>
            </a:r>
          </a:p>
        </p:txBody>
      </p:sp>
      <p:pic>
        <p:nvPicPr>
          <p:cNvPr id="2050" name="Picture 2" descr="https://s-media-cache-ak0.pinimg.com/originals/c4/ca/21/c4ca21ab7b2de6ba03097d5e83da0ea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r="15554"/>
          <a:stretch/>
        </p:blipFill>
        <p:spPr bwMode="auto">
          <a:xfrm>
            <a:off x="4214242" y="328613"/>
            <a:ext cx="4529709" cy="6186487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0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 Box 394"/>
          <p:cNvSpPr>
            <a:spLocks noGrp="1"/>
          </p:cNvSpPr>
          <p:nvPr>
            <p:ph type="title"/>
          </p:nvPr>
        </p:nvSpPr>
        <p:spPr>
          <a:xfrm>
            <a:off x="883797" y="-24579"/>
            <a:ext cx="7772400" cy="1143000"/>
          </a:xfrm>
          <a:prstGeom prst="rect">
            <a:avLst/>
          </a:prstGeom>
        </p:spPr>
        <p:txBody>
          <a:bodyPr numCol="1"/>
          <a:lstStyle/>
          <a:p>
            <a:r>
              <a:rPr sz="4800" b="1" dirty="0">
                <a:solidFill>
                  <a:schemeClr val="tx1"/>
                </a:solidFill>
                <a:latin typeface="Georgia" panose="02040502050405020303" pitchFamily="18" charset="0"/>
              </a:rPr>
              <a:t>Caste System (</a:t>
            </a:r>
            <a:r>
              <a:rPr sz="48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jati</a:t>
            </a:r>
            <a:r>
              <a:rPr sz="4800" b="1" dirty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95" name="Text Box 395"/>
          <p:cNvSpPr txBox="1">
            <a:spLocks/>
          </p:cNvSpPr>
          <p:nvPr/>
        </p:nvSpPr>
        <p:spPr>
          <a:xfrm>
            <a:off x="4343400" y="2057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wrap="none" numCol="1" anchor="t">
            <a:spAutoFit/>
          </a:bodyPr>
          <a:lstStyle/>
          <a:p>
            <a:endParaRPr/>
          </a:p>
        </p:txBody>
      </p:sp>
      <p:sp>
        <p:nvSpPr>
          <p:cNvPr id="397" name="Text Box 397"/>
          <p:cNvSpPr>
            <a:spLocks/>
          </p:cNvSpPr>
          <p:nvPr/>
        </p:nvSpPr>
        <p:spPr>
          <a:xfrm flipV="1">
            <a:off x="0" y="898014"/>
            <a:ext cx="9144000" cy="6124754"/>
          </a:xfrm>
          <a:prstGeom prst="rect">
            <a:avLst/>
          </a:prstGeom>
          <a:noFill/>
          <a:ln>
            <a:noFill/>
          </a:ln>
        </p:spPr>
        <p:txBody>
          <a:bodyPr rot="10800000" wrap="square" numCol="1">
            <a:spAutoFit/>
          </a:bodyPr>
          <a:lstStyle/>
          <a:p>
            <a:pPr marL="0" indent="0">
              <a:buFont typeface="Wingdings" charset="2"/>
              <a:buChar char="v"/>
            </a:pPr>
            <a:r>
              <a:rPr lang="en-US" sz="4000" b="1" dirty="0">
                <a:latin typeface="Georgia" panose="02040502050405020303" pitchFamily="18" charset="0"/>
              </a:rPr>
              <a:t>1500 BC</a:t>
            </a:r>
            <a:r>
              <a:rPr lang="en-US" sz="4000" dirty="0">
                <a:latin typeface="Georgia" panose="02040502050405020303" pitchFamily="18" charset="0"/>
              </a:rPr>
              <a:t> : Indo-European Aryans invaded Indus Valley peoples (across Hindu Cush </a:t>
            </a:r>
            <a:r>
              <a:rPr lang="en-US" sz="4000" dirty="0" err="1">
                <a:latin typeface="Georgia" panose="02040502050405020303" pitchFamily="18" charset="0"/>
              </a:rPr>
              <a:t>Mtns</a:t>
            </a:r>
            <a:r>
              <a:rPr lang="en-US" sz="4000" dirty="0">
                <a:latin typeface="Georgia" panose="02040502050405020303" pitchFamily="18" charset="0"/>
              </a:rPr>
              <a:t>.)</a:t>
            </a:r>
          </a:p>
          <a:p>
            <a:pPr marL="0" indent="0">
              <a:buFont typeface="Wingdings" charset="2"/>
              <a:buChar char="v"/>
            </a:pPr>
            <a:r>
              <a:rPr lang="en-US" sz="4000" dirty="0">
                <a:latin typeface="Georgia" panose="02040502050405020303" pitchFamily="18" charset="0"/>
              </a:rPr>
              <a:t>Established </a:t>
            </a:r>
            <a:r>
              <a:rPr lang="en-US" sz="4000" b="1" i="1" dirty="0" err="1">
                <a:latin typeface="Georgia" panose="02040502050405020303" pitchFamily="18" charset="0"/>
              </a:rPr>
              <a:t>casta</a:t>
            </a:r>
            <a:r>
              <a:rPr lang="en-US" sz="4000" b="1" i="1" dirty="0">
                <a:latin typeface="Georgia" panose="02040502050405020303" pitchFamily="18" charset="0"/>
              </a:rPr>
              <a:t> </a:t>
            </a:r>
            <a:r>
              <a:rPr lang="en-US" sz="4000" dirty="0">
                <a:latin typeface="Georgia" panose="02040502050405020303" pitchFamily="18" charset="0"/>
              </a:rPr>
              <a:t>(Portuguese) to establish dominance over indigenous peoples</a:t>
            </a:r>
          </a:p>
          <a:p>
            <a:pPr marL="0" indent="0">
              <a:buFont typeface="Wingdings" charset="2"/>
              <a:buChar char="v"/>
            </a:pPr>
            <a:r>
              <a:rPr lang="en-US" sz="4000" b="1" dirty="0" err="1">
                <a:latin typeface="Georgia" panose="02040502050405020303" pitchFamily="18" charset="0"/>
              </a:rPr>
              <a:t>Varnas</a:t>
            </a:r>
            <a:r>
              <a:rPr lang="en-US" sz="4000" dirty="0">
                <a:latin typeface="Georgia" panose="02040502050405020303" pitchFamily="18" charset="0"/>
              </a:rPr>
              <a:t>: Classes divided by jobs in society or religion</a:t>
            </a:r>
          </a:p>
          <a:p>
            <a:pPr marL="0" indent="0">
              <a:buFont typeface="Wingdings" charset="2"/>
              <a:buChar char="v"/>
            </a:pPr>
            <a:r>
              <a:rPr lang="en-US" sz="4000" dirty="0">
                <a:latin typeface="Georgia" panose="02040502050405020303" pitchFamily="18" charset="0"/>
              </a:rPr>
              <a:t>First mentioned in </a:t>
            </a:r>
            <a:r>
              <a:rPr lang="en-US" sz="4000" b="1" i="1" dirty="0">
                <a:latin typeface="Georgia" panose="02040502050405020303" pitchFamily="18" charset="0"/>
              </a:rPr>
              <a:t>Rig Veda</a:t>
            </a:r>
            <a:endParaRPr lang="en-US" sz="3600" dirty="0">
              <a:latin typeface="Georgia" panose="02040502050405020303" pitchFamily="18" charset="0"/>
            </a:endParaRPr>
          </a:p>
          <a:p>
            <a:pPr marL="0" indent="0">
              <a:buFont typeface="Wingdings" charset="2"/>
              <a:buChar char="v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wisegeek.com/caste-system-in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92" y="0"/>
            <a:ext cx="7482007" cy="68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661993" cy="6858000"/>
          </a:xfrm>
          <a:prstGeom prst="rect">
            <a:avLst/>
          </a:prstGeom>
          <a:solidFill>
            <a:schemeClr val="accent6">
              <a:lumMod val="1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9600" b="1" i="1" dirty="0">
                <a:solidFill>
                  <a:srgbClr val="666633"/>
                </a:solidFill>
                <a:latin typeface="Times New Roman" pitchFamily="18" charset="0"/>
              </a:rPr>
              <a:t>Caste System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847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irlboxer1970.files.wordpress.com/2013/10/untouch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75" y="3516179"/>
            <a:ext cx="5181225" cy="33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ctsanddetails.com/media/2/20120502-BrahminShri_Shivananda_Saraswati_Swami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957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urjari.net/ico/Mystica/images/kshatr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-1"/>
            <a:ext cx="2442211" cy="42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alitbangladesh.files.wordpress.com/2010/01/pc110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10" y="842582"/>
            <a:ext cx="3566160" cy="26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nomadaytravel.com/images/image/1-Vaishy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72"/>
            <a:ext cx="4474678" cy="33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6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 Box 367"/>
          <p:cNvSpPr>
            <a:spLocks noGrp="1"/>
          </p:cNvSpPr>
          <p:nvPr>
            <p:ph type="title"/>
          </p:nvPr>
        </p:nvSpPr>
        <p:spPr>
          <a:xfrm>
            <a:off x="0" y="135194"/>
            <a:ext cx="9065342" cy="1143000"/>
          </a:xfrm>
          <a:prstGeom prst="rect">
            <a:avLst/>
          </a:prstGeom>
        </p:spPr>
        <p:txBody>
          <a:bodyPr numCol="1"/>
          <a:lstStyle/>
          <a:p>
            <a:pPr algn="ctr"/>
            <a:r>
              <a:rPr dirty="0"/>
              <a:t> </a:t>
            </a:r>
            <a:r>
              <a:rPr sz="3600" b="1" dirty="0">
                <a:latin typeface="Georgia" panose="02040502050405020303" pitchFamily="18" charset="0"/>
              </a:rPr>
              <a:t>Festival</a:t>
            </a:r>
            <a:r>
              <a:rPr lang="en-US" sz="3600" b="1" dirty="0">
                <a:latin typeface="Georgia" panose="02040502050405020303" pitchFamily="18" charset="0"/>
              </a:rPr>
              <a:t> of</a:t>
            </a:r>
            <a:r>
              <a:rPr sz="3600" b="1" dirty="0">
                <a:latin typeface="Georgia" panose="02040502050405020303" pitchFamily="18" charset="0"/>
              </a:rPr>
              <a:t> Di</a:t>
            </a:r>
            <a:r>
              <a:rPr lang="en-US" sz="3600" b="1" dirty="0">
                <a:latin typeface="Georgia" panose="02040502050405020303" pitchFamily="18" charset="0"/>
              </a:rPr>
              <a:t>w</a:t>
            </a:r>
            <a:r>
              <a:rPr sz="3600" b="1" dirty="0">
                <a:latin typeface="Georgia" panose="02040502050405020303" pitchFamily="18" charset="0"/>
              </a:rPr>
              <a:t>ali</a:t>
            </a: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b="1" i="1" dirty="0">
                <a:latin typeface="Georgia" panose="02040502050405020303" pitchFamily="18" charset="0"/>
              </a:rPr>
              <a:t>“Row of Lights”</a:t>
            </a:r>
            <a:endParaRPr b="1" i="1" dirty="0">
              <a:latin typeface="Georgia" panose="02040502050405020303" pitchFamily="18" charset="0"/>
            </a:endParaRPr>
          </a:p>
        </p:txBody>
      </p:sp>
      <p:sp>
        <p:nvSpPr>
          <p:cNvPr id="371" name="Text Box 371"/>
          <p:cNvSpPr txBox="1">
            <a:spLocks/>
          </p:cNvSpPr>
          <p:nvPr/>
        </p:nvSpPr>
        <p:spPr>
          <a:xfrm>
            <a:off x="297426" y="1591204"/>
            <a:ext cx="4014787" cy="58477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dirty="0">
                <a:latin typeface="Georgia" panose="02040502050405020303" pitchFamily="18" charset="0"/>
              </a:rPr>
              <a:t>In Oct. or Nov.</a:t>
            </a:r>
          </a:p>
        </p:txBody>
      </p:sp>
      <p:sp>
        <p:nvSpPr>
          <p:cNvPr id="372" name="Text Box 372"/>
          <p:cNvSpPr txBox="1">
            <a:spLocks/>
          </p:cNvSpPr>
          <p:nvPr/>
        </p:nvSpPr>
        <p:spPr>
          <a:xfrm>
            <a:off x="297426" y="2351782"/>
            <a:ext cx="3782962" cy="1077218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dirty="0">
                <a:latin typeface="Georgia" panose="02040502050405020303" pitchFamily="18" charset="0"/>
              </a:rPr>
              <a:t>Festival of new beginnings</a:t>
            </a:r>
          </a:p>
        </p:txBody>
      </p:sp>
      <p:sp>
        <p:nvSpPr>
          <p:cNvPr id="373" name="Text Box 373"/>
          <p:cNvSpPr txBox="1">
            <a:spLocks/>
          </p:cNvSpPr>
          <p:nvPr/>
        </p:nvSpPr>
        <p:spPr>
          <a:xfrm>
            <a:off x="297426" y="3429000"/>
            <a:ext cx="4724400" cy="2308324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dirty="0">
                <a:latin typeface="Georgia" panose="02040502050405020303" pitchFamily="18" charset="0"/>
              </a:rPr>
              <a:t>Lights are floated on small rafts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dirty="0">
                <a:latin typeface="Georgia" panose="02040502050405020303" pitchFamily="18" charset="0"/>
              </a:rPr>
              <a:t>If the candle remains lit, good luck will follow.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CDA63-49F5-4255-AA6C-FA22295F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6" y="1478526"/>
            <a:ext cx="4122007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5CC80-FB1E-4902-9033-A50FFAD5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622" y="4002769"/>
            <a:ext cx="4110141" cy="21409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 Box 376"/>
          <p:cNvSpPr>
            <a:spLocks noGrp="1"/>
          </p:cNvSpPr>
          <p:nvPr>
            <p:ph type="title"/>
          </p:nvPr>
        </p:nvSpPr>
        <p:spPr>
          <a:xfrm>
            <a:off x="565150" y="-99219"/>
            <a:ext cx="7772400" cy="1143000"/>
          </a:xfrm>
          <a:prstGeom prst="rect">
            <a:avLst/>
          </a:prstGeom>
        </p:spPr>
        <p:txBody>
          <a:bodyPr numCol="1"/>
          <a:lstStyle/>
          <a:p>
            <a:r>
              <a:rPr dirty="0"/>
              <a:t>             </a:t>
            </a:r>
            <a:r>
              <a:rPr sz="3600" b="1" dirty="0">
                <a:latin typeface="Georgia" panose="02040502050405020303" pitchFamily="18" charset="0"/>
              </a:rPr>
              <a:t>The Ganges River</a:t>
            </a:r>
            <a:endParaRPr b="1" dirty="0">
              <a:latin typeface="Georgia" panose="02040502050405020303" pitchFamily="18" charset="0"/>
            </a:endParaRPr>
          </a:p>
        </p:txBody>
      </p:sp>
      <p:sp>
        <p:nvSpPr>
          <p:cNvPr id="377" name="Text Box 377"/>
          <p:cNvSpPr>
            <a:spLocks/>
          </p:cNvSpPr>
          <p:nvPr/>
        </p:nvSpPr>
        <p:spPr>
          <a:xfrm>
            <a:off x="381000" y="1752600"/>
            <a:ext cx="184150" cy="822325"/>
          </a:xfrm>
          <a:prstGeom prst="rect">
            <a:avLst/>
          </a:prstGeom>
          <a:noFill/>
          <a:ln>
            <a:noFill/>
          </a:ln>
        </p:spPr>
        <p:txBody>
          <a:bodyPr wrap="none" numCol="1" anchor="t">
            <a:spAutoFit/>
          </a:bodyPr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FBC21-A0CF-4DE7-A5D6-AC4DD9C5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794875"/>
            <a:ext cx="7980875" cy="5982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4B0FBF-51C9-49EE-8E91-F0C98C682464}"/>
              </a:ext>
            </a:extLst>
          </p:cNvPr>
          <p:cNvSpPr txBox="1"/>
          <p:nvPr/>
        </p:nvSpPr>
        <p:spPr>
          <a:xfrm>
            <a:off x="1986116" y="5309419"/>
            <a:ext cx="619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India’s Holy River, believed to be the goddess Ganga, thought by many to be purifying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 Box 389"/>
          <p:cNvSpPr>
            <a:spLocks noGrp="1"/>
          </p:cNvSpPr>
          <p:nvPr>
            <p:ph type="title"/>
          </p:nvPr>
        </p:nvSpPr>
        <p:spPr>
          <a:xfrm>
            <a:off x="1009443" y="294969"/>
            <a:ext cx="7125113" cy="1034966"/>
          </a:xfrm>
          <a:prstGeom prst="rect">
            <a:avLst/>
          </a:prstGeom>
        </p:spPr>
        <p:txBody>
          <a:bodyPr numCol="1"/>
          <a:lstStyle/>
          <a:p>
            <a:r>
              <a:rPr dirty="0"/>
              <a:t>         </a:t>
            </a:r>
            <a:r>
              <a:rPr sz="3600" b="1" dirty="0">
                <a:latin typeface="Georgia" panose="02040502050405020303" pitchFamily="18" charset="0"/>
              </a:rPr>
              <a:t>Sacred Cow of India</a:t>
            </a:r>
            <a:br>
              <a:rPr lang="en-US" dirty="0">
                <a:latin typeface="Georgia" panose="02040502050405020303" pitchFamily="18" charset="0"/>
              </a:rPr>
            </a:br>
            <a:endParaRPr dirty="0"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51" y="1034966"/>
            <a:ext cx="5528065" cy="55280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680EA1-743B-4BA6-84DE-EC035C1260C3}"/>
              </a:ext>
            </a:extLst>
          </p:cNvPr>
          <p:cNvSpPr txBox="1"/>
          <p:nvPr/>
        </p:nvSpPr>
        <p:spPr>
          <a:xfrm>
            <a:off x="1" y="1034966"/>
            <a:ext cx="38345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>
                <a:latin typeface="Georgia" panose="02040502050405020303" pitchFamily="18" charset="0"/>
              </a:rPr>
              <a:t>Not worshipped as a god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>
                <a:latin typeface="Georgia" panose="02040502050405020303" pitchFamily="18" charset="0"/>
              </a:rPr>
              <a:t>Seen as an expression of </a:t>
            </a:r>
            <a:r>
              <a:rPr lang="en-US" sz="3200" b="1" i="1" dirty="0">
                <a:latin typeface="Georgia" panose="02040502050405020303" pitchFamily="18" charset="0"/>
              </a:rPr>
              <a:t>ahimsa</a:t>
            </a:r>
            <a:r>
              <a:rPr lang="en-US" sz="3200" dirty="0">
                <a:latin typeface="Georgia" panose="02040502050405020303" pitchFamily="18" charset="0"/>
              </a:rPr>
              <a:t> (to  abstain from causing hurt or harm)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>
                <a:latin typeface="Georgia" panose="02040502050405020303" pitchFamily="18" charset="0"/>
              </a:rPr>
              <a:t>Most Hindus = vegetarians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 Box 267"/>
          <p:cNvSpPr>
            <a:spLocks noGrp="1"/>
          </p:cNvSpPr>
          <p:nvPr>
            <p:ph type="title"/>
          </p:nvPr>
        </p:nvSpPr>
        <p:spPr>
          <a:xfrm>
            <a:off x="149393" y="290513"/>
            <a:ext cx="3106737" cy="3499157"/>
          </a:xfrm>
          <a:prstGeom prst="rect">
            <a:avLst/>
          </a:prstGeom>
        </p:spPr>
        <p:txBody>
          <a:bodyPr numCol="1"/>
          <a:lstStyle/>
          <a:p>
            <a:r>
              <a:rPr lang="en-US" sz="4000" b="1" dirty="0">
                <a:latin typeface="Georgia" panose="02040502050405020303" pitchFamily="18" charset="0"/>
              </a:rPr>
              <a:t>Most </a:t>
            </a:r>
            <a:r>
              <a:rPr sz="4000" b="1" dirty="0">
                <a:latin typeface="Georgia" panose="02040502050405020303" pitchFamily="18" charset="0"/>
              </a:rPr>
              <a:t>Hindus live in India and Nepal</a:t>
            </a:r>
            <a:r>
              <a:rPr lang="en-US" sz="4000" b="1" dirty="0">
                <a:latin typeface="Georgia" panose="02040502050405020303" pitchFamily="18" charset="0"/>
              </a:rPr>
              <a:t>.</a:t>
            </a:r>
            <a:endParaRPr sz="4000" b="1" dirty="0">
              <a:latin typeface="Georgia" panose="02040502050405020303" pitchFamily="18" charset="0"/>
            </a:endParaRPr>
          </a:p>
        </p:txBody>
      </p:sp>
      <p:pic>
        <p:nvPicPr>
          <p:cNvPr id="268" name="Picture 26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370430" y="290513"/>
            <a:ext cx="5456069" cy="6353175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5657850" y="1828800"/>
            <a:ext cx="1700213" cy="8001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38625" y="1709737"/>
            <a:ext cx="3233738" cy="43195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C2FAC-9229-4B55-8383-160CAEFBD81F}"/>
              </a:ext>
            </a:extLst>
          </p:cNvPr>
          <p:cNvSpPr txBox="1"/>
          <p:nvPr/>
        </p:nvSpPr>
        <p:spPr>
          <a:xfrm>
            <a:off x="35093" y="3721000"/>
            <a:ext cx="2959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80% of Indian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World’s 3</a:t>
            </a:r>
            <a:r>
              <a:rPr lang="en-US" baseline="30000" dirty="0"/>
              <a:t>rd</a:t>
            </a:r>
            <a:r>
              <a:rPr lang="en-US" dirty="0"/>
              <a:t> largest number of devotees behind Christianity, Islam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 Box 402"/>
          <p:cNvSpPr>
            <a:spLocks noGrp="1"/>
          </p:cNvSpPr>
          <p:nvPr>
            <p:ph type="title"/>
          </p:nvPr>
        </p:nvSpPr>
        <p:spPr>
          <a:xfrm>
            <a:off x="1180945" y="76200"/>
            <a:ext cx="7772400" cy="1143000"/>
          </a:xfrm>
          <a:prstGeom prst="rect">
            <a:avLst/>
          </a:prstGeom>
        </p:spPr>
        <p:txBody>
          <a:bodyPr numCol="1"/>
          <a:lstStyle/>
          <a:p>
            <a:pPr marL="0" indent="0"/>
            <a:r>
              <a:rPr lang="en-US" b="1" dirty="0">
                <a:latin typeface="Georgia" panose="02040502050405020303" pitchFamily="18" charset="0"/>
              </a:rPr>
              <a:t>Gandhi:  </a:t>
            </a:r>
            <a:r>
              <a:rPr lang="en-US" b="1" i="1" dirty="0">
                <a:latin typeface="Georgia" panose="02040502050405020303" pitchFamily="18" charset="0"/>
              </a:rPr>
              <a:t>The Father of India</a:t>
            </a:r>
          </a:p>
        </p:txBody>
      </p:sp>
      <p:sp>
        <p:nvSpPr>
          <p:cNvPr id="400" name="Text Box 4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3" name="Picture 40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507427" y="1066799"/>
            <a:ext cx="3558023" cy="5383161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</p:pic>
      <p:sp>
        <p:nvSpPr>
          <p:cNvPr id="405" name="Text Box 405"/>
          <p:cNvSpPr txBox="1">
            <a:spLocks/>
          </p:cNvSpPr>
          <p:nvPr/>
        </p:nvSpPr>
        <p:spPr>
          <a:xfrm>
            <a:off x="0" y="1219200"/>
            <a:ext cx="5448332" cy="5693866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latin typeface="Georgia" panose="02040502050405020303" pitchFamily="18" charset="0"/>
              </a:rPr>
              <a:t>S</a:t>
            </a:r>
            <a:r>
              <a:rPr sz="2800" dirty="0">
                <a:latin typeface="Georgia" panose="02040502050405020303" pitchFamily="18" charset="0"/>
              </a:rPr>
              <a:t>ocial concern deeply rooted in his conviction of the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sz="2800" dirty="0">
                <a:latin typeface="Georgia" panose="02040502050405020303" pitchFamily="18" charset="0"/>
              </a:rPr>
              <a:t>Sacredness of life</a:t>
            </a:r>
          </a:p>
          <a:p>
            <a:endParaRPr sz="28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latin typeface="Georgia" panose="02040502050405020303" pitchFamily="18" charset="0"/>
              </a:rPr>
              <a:t>B</a:t>
            </a:r>
            <a:r>
              <a:rPr sz="2800" dirty="0">
                <a:latin typeface="Georgia" panose="02040502050405020303" pitchFamily="18" charset="0"/>
              </a:rPr>
              <a:t>elieved that human beings should strive to live as simply as possible since overindulgence often meant that others may have to do without their basic needs</a:t>
            </a:r>
            <a:endParaRPr lang="en-US" sz="28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latin typeface="Georgia" panose="02040502050405020303" pitchFamily="18" charset="0"/>
              </a:rPr>
              <a:t>Believed in </a:t>
            </a:r>
            <a:r>
              <a:rPr lang="en-US" sz="2800" b="1" i="1" dirty="0">
                <a:latin typeface="Georgia" panose="02040502050405020303" pitchFamily="18" charset="0"/>
              </a:rPr>
              <a:t>Ahimsa</a:t>
            </a:r>
            <a:r>
              <a:rPr lang="en-US" sz="2800" dirty="0">
                <a:latin typeface="Georgia" panose="02040502050405020303" pitchFamily="18" charset="0"/>
              </a:rPr>
              <a:t>: nonviolence</a:t>
            </a:r>
            <a:endParaRPr sz="28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Box 313"/>
          <p:cNvSpPr>
            <a:spLocks noGrp="1"/>
          </p:cNvSpPr>
          <p:nvPr>
            <p:ph type="title"/>
          </p:nvPr>
        </p:nvSpPr>
        <p:spPr>
          <a:xfrm>
            <a:off x="2556387" y="136525"/>
            <a:ext cx="3106993" cy="1143000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algn="ctr"/>
            <a:r>
              <a:rPr dirty="0"/>
              <a:t> </a:t>
            </a:r>
            <a:r>
              <a:rPr lang="en-US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Origins</a:t>
            </a:r>
            <a:endParaRPr sz="4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11" name="Text Box 3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" charset="0"/>
            </a:endParaRPr>
          </a:p>
        </p:txBody>
      </p:sp>
      <p:sp>
        <p:nvSpPr>
          <p:cNvPr id="314" name="Text Box 314"/>
          <p:cNvSpPr>
            <a:spLocks/>
          </p:cNvSpPr>
          <p:nvPr/>
        </p:nvSpPr>
        <p:spPr>
          <a:xfrm>
            <a:off x="3429000" y="2306637"/>
            <a:ext cx="323850" cy="762000"/>
          </a:xfrm>
          <a:prstGeom prst="rect">
            <a:avLst/>
          </a:prstGeom>
          <a:noFill/>
          <a:ln>
            <a:noFill/>
          </a:ln>
        </p:spPr>
        <p:txBody>
          <a:bodyPr wrap="none" numCol="1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66822D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sp>
        <p:nvSpPr>
          <p:cNvPr id="317" name="Text Box 317"/>
          <p:cNvSpPr txBox="1">
            <a:spLocks/>
          </p:cNvSpPr>
          <p:nvPr/>
        </p:nvSpPr>
        <p:spPr>
          <a:xfrm>
            <a:off x="491613" y="1208087"/>
            <a:ext cx="8259097" cy="5816977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lvl="0"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2300 B.C. and 1500 B.C. in the Indus      Valley</a:t>
            </a:r>
          </a:p>
          <a:p>
            <a:pPr lvl="0" algn="ctr">
              <a:spcBef>
                <a:spcPct val="50000"/>
              </a:spcBef>
            </a:pP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OR</a:t>
            </a:r>
          </a:p>
          <a:p>
            <a:pPr marL="457200" lvl="0" indent="-4572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is timeless and has always existed</a:t>
            </a:r>
          </a:p>
          <a:p>
            <a:pPr lvl="0">
              <a:spcBef>
                <a:spcPct val="50000"/>
              </a:spcBef>
              <a:buFont typeface="Wingdings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No one founder but is instead a fusion of various beliefs</a:t>
            </a:r>
          </a:p>
          <a:p>
            <a:pPr lvl="0">
              <a:spcBef>
                <a:spcPct val="50000"/>
              </a:spcBef>
              <a:buFont typeface="Wingdings" charset="2"/>
              <a:buChar char="v"/>
            </a:pP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Possibly a fusion of Aryan and Indus Valley beliefs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Box 313"/>
          <p:cNvSpPr>
            <a:spLocks noGrp="1"/>
          </p:cNvSpPr>
          <p:nvPr>
            <p:ph type="title"/>
          </p:nvPr>
        </p:nvSpPr>
        <p:spPr>
          <a:xfrm>
            <a:off x="0" y="214312"/>
            <a:ext cx="9143999" cy="762000"/>
          </a:xfrm>
          <a:prstGeom prst="rect">
            <a:avLst/>
          </a:prstGeom>
        </p:spPr>
        <p:txBody>
          <a:bodyPr numCol="1">
            <a:normAutofit fontScale="90000"/>
          </a:bodyPr>
          <a:lstStyle/>
          <a:p>
            <a:r>
              <a:rPr dirty="0"/>
              <a:t>     </a:t>
            </a:r>
            <a:r>
              <a:rPr sz="4400" b="1" dirty="0">
                <a:solidFill>
                  <a:schemeClr val="tx1"/>
                </a:solidFill>
                <a:latin typeface="Georgia" panose="02040502050405020303" pitchFamily="18" charset="0"/>
              </a:rPr>
              <a:t>Brahman:  </a:t>
            </a:r>
            <a:r>
              <a:rPr lang="en-US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"</a:t>
            </a:r>
            <a:r>
              <a:rPr sz="4400" b="1" dirty="0">
                <a:solidFill>
                  <a:schemeClr val="tx1"/>
                </a:solidFill>
                <a:latin typeface="Georgia" panose="02040502050405020303" pitchFamily="18" charset="0"/>
              </a:rPr>
              <a:t>essence of reality</a:t>
            </a:r>
            <a:r>
              <a:rPr lang="en-US" sz="4400" b="1" dirty="0">
                <a:solidFill>
                  <a:schemeClr val="tx1"/>
                </a:solidFill>
                <a:latin typeface="Georgia" panose="02040502050405020303" pitchFamily="18" charset="0"/>
              </a:rPr>
              <a:t>"</a:t>
            </a:r>
            <a:endParaRPr sz="4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11" name="Text Box 3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4" name="Text Box 314"/>
          <p:cNvSpPr>
            <a:spLocks/>
          </p:cNvSpPr>
          <p:nvPr/>
        </p:nvSpPr>
        <p:spPr>
          <a:xfrm>
            <a:off x="3429000" y="2306637"/>
            <a:ext cx="323850" cy="762000"/>
          </a:xfrm>
          <a:prstGeom prst="rect">
            <a:avLst/>
          </a:prstGeom>
          <a:noFill/>
          <a:ln>
            <a:noFill/>
          </a:ln>
        </p:spPr>
        <p:txBody>
          <a:bodyPr wrap="none" numCol="1" anchor="t">
            <a:spAutoFit/>
          </a:bodyPr>
          <a:lstStyle/>
          <a:p>
            <a:pPr marL="0" indent="0"/>
            <a:r>
              <a:rPr lang="en-US" sz="44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" name="Text Box 317"/>
          <p:cNvSpPr txBox="1">
            <a:spLocks/>
          </p:cNvSpPr>
          <p:nvPr/>
        </p:nvSpPr>
        <p:spPr>
          <a:xfrm>
            <a:off x="527050" y="1090100"/>
            <a:ext cx="4419600" cy="7140416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2800" b="1" dirty="0">
                <a:latin typeface="Georgia" panose="02040502050405020303" pitchFamily="18" charset="0"/>
              </a:rPr>
              <a:t>Universal soul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2800" b="1" dirty="0">
                <a:latin typeface="Georgia" panose="02040502050405020303" pitchFamily="18" charset="0"/>
              </a:rPr>
              <a:t>Has no form, is eternal: creator, preserver, transformer of all things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2800" b="1" dirty="0">
                <a:latin typeface="Georgia" panose="02040502050405020303" pitchFamily="18" charset="0"/>
              </a:rPr>
              <a:t>Appears in human spirit as the </a:t>
            </a:r>
            <a:r>
              <a:rPr lang="en-US" sz="2800" b="1" i="1" dirty="0">
                <a:latin typeface="Georgia" panose="02040502050405020303" pitchFamily="18" charset="0"/>
              </a:rPr>
              <a:t>atman,</a:t>
            </a:r>
            <a:r>
              <a:rPr lang="en-US" sz="2800" b="1" dirty="0">
                <a:latin typeface="Georgia" panose="02040502050405020303" pitchFamily="18" charset="0"/>
              </a:rPr>
              <a:t> soul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2800" b="1" dirty="0">
                <a:latin typeface="Georgia" panose="02040502050405020303" pitchFamily="18" charset="0"/>
              </a:rPr>
              <a:t> 1</a:t>
            </a:r>
            <a:r>
              <a:rPr lang="en-US" sz="2800" b="1" baseline="30000" dirty="0">
                <a:latin typeface="Georgia" panose="02040502050405020303" pitchFamily="18" charset="0"/>
              </a:rPr>
              <a:t>st</a:t>
            </a:r>
            <a:r>
              <a:rPr lang="en-US" sz="2800" b="1" dirty="0">
                <a:latin typeface="Georgia" panose="02040502050405020303" pitchFamily="18" charset="0"/>
              </a:rPr>
              <a:t> mentioned in the Upanishads</a:t>
            </a:r>
          </a:p>
          <a:p>
            <a:pPr marL="0" indent="0">
              <a:spcBef>
                <a:spcPct val="50000"/>
              </a:spcBef>
            </a:pPr>
            <a:endParaRPr lang="en-US" dirty="0"/>
          </a:p>
          <a:p>
            <a:pPr marL="0" indent="0">
              <a:spcBef>
                <a:spcPct val="50000"/>
              </a:spcBef>
            </a:pPr>
            <a:endParaRPr lang="en-US" dirty="0"/>
          </a:p>
          <a:p>
            <a:pPr marL="0" indent="0">
              <a:spcBef>
                <a:spcPct val="50000"/>
              </a:spcBef>
            </a:pPr>
            <a:endParaRPr lang="en-US" dirty="0"/>
          </a:p>
        </p:txBody>
      </p:sp>
      <p:pic>
        <p:nvPicPr>
          <p:cNvPr id="1026" name="Picture 2" descr="The Hindu Perception of God | The Hindu Gods">
            <a:extLst>
              <a:ext uri="{FF2B5EF4-FFF2-40B4-BE49-F238E27FC236}">
                <a16:creationId xmlns:a16="http://schemas.microsoft.com/office/drawing/2014/main" id="{298B3F2F-559B-4562-801A-47470644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999198"/>
            <a:ext cx="3876041" cy="29827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 Box 272"/>
          <p:cNvSpPr>
            <a:spLocks noGrp="1"/>
          </p:cNvSpPr>
          <p:nvPr>
            <p:ph type="title"/>
          </p:nvPr>
        </p:nvSpPr>
        <p:spPr>
          <a:xfrm>
            <a:off x="0" y="418549"/>
            <a:ext cx="8475406" cy="924475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r>
              <a:rPr dirty="0"/>
              <a:t>      </a:t>
            </a:r>
            <a:r>
              <a:rPr lang="en-US" dirty="0"/>
              <a:t>   </a:t>
            </a:r>
            <a:r>
              <a:rPr sz="5400" b="1" dirty="0">
                <a:solidFill>
                  <a:schemeClr val="tx1"/>
                </a:solidFill>
                <a:latin typeface="Georgia" panose="02040502050405020303" pitchFamily="18" charset="0"/>
              </a:rPr>
              <a:t>Goal of Hinduism</a:t>
            </a:r>
          </a:p>
        </p:txBody>
      </p:sp>
      <p:pic>
        <p:nvPicPr>
          <p:cNvPr id="273" name="Picture 27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821489" y="408953"/>
            <a:ext cx="1157607" cy="107721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</p:pic>
      <p:sp>
        <p:nvSpPr>
          <p:cNvPr id="275" name="Text Box 275"/>
          <p:cNvSpPr txBox="1">
            <a:spLocks/>
          </p:cNvSpPr>
          <p:nvPr/>
        </p:nvSpPr>
        <p:spPr>
          <a:xfrm>
            <a:off x="228599" y="3524779"/>
            <a:ext cx="8915401" cy="2308324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Moksha: </a:t>
            </a:r>
            <a:r>
              <a:rPr lang="en-US" sz="3200" dirty="0">
                <a:latin typeface="Georgia" panose="02040502050405020303" pitchFamily="18" charset="0"/>
              </a:rPr>
              <a:t>“release or liberation, to be united forever with the divine, infinite bliss and awareness”</a:t>
            </a:r>
          </a:p>
          <a:p>
            <a:pPr marL="0" indent="0">
              <a:spcBef>
                <a:spcPct val="50000"/>
              </a:spcBef>
            </a:pPr>
            <a:r>
              <a:rPr lang="en-US" sz="3200" b="1" dirty="0">
                <a:latin typeface="Georgia" panose="02040502050405020303" pitchFamily="18" charset="0"/>
              </a:rPr>
              <a:t>Monism:</a:t>
            </a:r>
            <a:r>
              <a:rPr lang="en-US" sz="3200" dirty="0">
                <a:latin typeface="Georgia" panose="02040502050405020303" pitchFamily="18" charset="0"/>
              </a:rPr>
              <a:t> “to become one with Brahman”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3EB4D-BA45-4A13-B186-6C36A19D474B}"/>
              </a:ext>
            </a:extLst>
          </p:cNvPr>
          <p:cNvSpPr txBox="1"/>
          <p:nvPr/>
        </p:nvSpPr>
        <p:spPr>
          <a:xfrm>
            <a:off x="314632" y="1720645"/>
            <a:ext cx="7737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The universe undergoes endless cycles of creation, preservation and dissolution.</a:t>
            </a:r>
          </a:p>
        </p:txBody>
      </p:sp>
      <p:pic>
        <p:nvPicPr>
          <p:cNvPr id="6" name="Picture 273">
            <a:extLst>
              <a:ext uri="{FF2B5EF4-FFF2-40B4-BE49-F238E27FC236}">
                <a16:creationId xmlns:a16="http://schemas.microsoft.com/office/drawing/2014/main" id="{B3F08FA2-21B0-4828-8692-BB038EC8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9790" y="420882"/>
            <a:ext cx="1157607" cy="1077218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 Box 286"/>
          <p:cNvSpPr>
            <a:spLocks noGrp="1"/>
          </p:cNvSpPr>
          <p:nvPr>
            <p:ph type="title"/>
          </p:nvPr>
        </p:nvSpPr>
        <p:spPr>
          <a:xfrm>
            <a:off x="242888" y="271462"/>
            <a:ext cx="8565832" cy="1143000"/>
          </a:xfrm>
          <a:prstGeom prst="rect">
            <a:avLst/>
          </a:prstGeom>
        </p:spPr>
        <p:txBody>
          <a:bodyPr numCol="1"/>
          <a:lstStyle/>
          <a:p>
            <a:r>
              <a:rPr dirty="0"/>
              <a:t>         </a:t>
            </a:r>
            <a:r>
              <a:rPr sz="5400" b="1" dirty="0">
                <a:solidFill>
                  <a:schemeClr val="tx1"/>
                </a:solidFill>
                <a:latin typeface="Georgia" panose="02040502050405020303" pitchFamily="18" charset="0"/>
              </a:rPr>
              <a:t>Karma &amp; Dharma</a:t>
            </a:r>
            <a:endParaRPr sz="4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87" name="Text Box 287"/>
          <p:cNvSpPr txBox="1">
            <a:spLocks/>
          </p:cNvSpPr>
          <p:nvPr/>
        </p:nvSpPr>
        <p:spPr>
          <a:xfrm>
            <a:off x="396240" y="1363980"/>
            <a:ext cx="8412480" cy="5016758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>
                <a:latin typeface="Georgia" panose="02040502050405020303" pitchFamily="18" charset="0"/>
              </a:rPr>
              <a:t>Dharma:  </a:t>
            </a:r>
            <a:r>
              <a:rPr lang="en-US" sz="3200" i="1" dirty="0">
                <a:latin typeface="Georgia" panose="02040502050405020303" pitchFamily="18" charset="0"/>
              </a:rPr>
              <a:t>ethical duty </a:t>
            </a:r>
            <a:r>
              <a:rPr lang="en-US" sz="3200" dirty="0">
                <a:latin typeface="Georgia" panose="02040502050405020303" pitchFamily="18" charset="0"/>
              </a:rPr>
              <a:t>based on the divine order of reality. The word is the closest equivalent to “religion.”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>
                <a:latin typeface="Georgia" panose="02040502050405020303" pitchFamily="18" charset="0"/>
              </a:rPr>
              <a:t>Karma:  </a:t>
            </a:r>
            <a:r>
              <a:rPr lang="en-US" sz="3200" dirty="0">
                <a:latin typeface="Georgia" panose="02040502050405020303" pitchFamily="18" charset="0"/>
              </a:rPr>
              <a:t>“action” or “deeds” = the law of cause and effect by which each individual creates his own destiny by his thoughts, words and deeds.</a:t>
            </a:r>
            <a:endParaRPr lang="en-US" sz="4000" dirty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>
                <a:latin typeface="Georgia" panose="02040502050405020303" pitchFamily="18" charset="0"/>
              </a:rPr>
              <a:t>Karma </a:t>
            </a:r>
            <a:r>
              <a:rPr lang="en-US" sz="3200" dirty="0">
                <a:latin typeface="Georgia" panose="02040502050405020303" pitchFamily="18" charset="0"/>
              </a:rPr>
              <a:t>moves one closer or further away from one’s </a:t>
            </a:r>
            <a:r>
              <a:rPr lang="en-US" sz="3200" b="1" dirty="0">
                <a:latin typeface="Georgia" panose="02040502050405020303" pitchFamily="18" charset="0"/>
              </a:rPr>
              <a:t>Dharma</a:t>
            </a:r>
            <a:r>
              <a:rPr lang="en-US" sz="3200" dirty="0">
                <a:latin typeface="Georgia" panose="02040502050405020303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 Box 280"/>
          <p:cNvSpPr>
            <a:spLocks noGrp="1"/>
          </p:cNvSpPr>
          <p:nvPr>
            <p:ph type="title"/>
          </p:nvPr>
        </p:nvSpPr>
        <p:spPr>
          <a:xfrm>
            <a:off x="281940" y="350262"/>
            <a:ext cx="7772400" cy="753268"/>
          </a:xfrm>
          <a:prstGeom prst="rect">
            <a:avLst/>
          </a:prstGeom>
        </p:spPr>
        <p:txBody>
          <a:bodyPr numCol="1"/>
          <a:lstStyle/>
          <a:p>
            <a:r>
              <a:rPr dirty="0"/>
              <a:t>      </a:t>
            </a:r>
            <a:r>
              <a:rPr sz="5400" b="1" dirty="0">
                <a:solidFill>
                  <a:schemeClr val="tx1"/>
                </a:solidFill>
                <a:latin typeface="Georgia" panose="02040502050405020303" pitchFamily="18" charset="0"/>
              </a:rPr>
              <a:t>Reincarnation</a:t>
            </a:r>
            <a:br>
              <a:rPr lang="en-US" sz="5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“transmigration of the soul”</a:t>
            </a:r>
            <a:endParaRPr sz="4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81" name="Text Box 281"/>
          <p:cNvSpPr txBox="1">
            <a:spLocks/>
          </p:cNvSpPr>
          <p:nvPr/>
        </p:nvSpPr>
        <p:spPr>
          <a:xfrm>
            <a:off x="396240" y="1874520"/>
            <a:ext cx="8153400" cy="477053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b="1" dirty="0"/>
              <a:t>Samsara: </a:t>
            </a:r>
            <a:r>
              <a:rPr lang="en-US" sz="3200" dirty="0"/>
              <a:t>the wheel of rebirth which means the soul is reborn from one life form to another.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dirty="0"/>
              <a:t>Reincarnated at a higher or lower level of existence depending on their karma from their present life.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dirty="0"/>
              <a:t>May be reborn as plants or animals or they may be elevated to a higher caste as a human.</a:t>
            </a:r>
          </a:p>
          <a:p>
            <a:pPr marL="0" indent="0">
              <a:spcBef>
                <a:spcPct val="50000"/>
              </a:spcBef>
              <a:buFont typeface="Wingdings" charset="2"/>
              <a:buChar char="v"/>
            </a:pPr>
            <a:r>
              <a:rPr lang="en-US" sz="3200" dirty="0"/>
              <a:t>Death not final for Hindus</a:t>
            </a:r>
            <a:endParaRPr lang="en-US" dirty="0"/>
          </a:p>
        </p:txBody>
      </p:sp>
      <p:pic>
        <p:nvPicPr>
          <p:cNvPr id="282" name="Picture 282"/>
          <p:cNvPicPr>
            <a:picLocks/>
          </p:cNvPicPr>
          <p:nvPr/>
        </p:nvPicPr>
        <p:blipFill>
          <a:blip r:embed="rId2"/>
          <a:stretch/>
        </p:blipFill>
        <p:spPr>
          <a:xfrm>
            <a:off x="7754302" y="82767"/>
            <a:ext cx="1295400" cy="120808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 Box 303"/>
          <p:cNvSpPr>
            <a:spLocks noGrp="1"/>
          </p:cNvSpPr>
          <p:nvPr>
            <p:ph type="title"/>
          </p:nvPr>
        </p:nvSpPr>
        <p:spPr>
          <a:xfrm>
            <a:off x="304800" y="128588"/>
            <a:ext cx="8686799" cy="1143000"/>
          </a:xfrm>
          <a:prstGeom prst="rect">
            <a:avLst/>
          </a:prstGeom>
        </p:spPr>
        <p:txBody>
          <a:bodyPr numCol="1"/>
          <a:lstStyle/>
          <a:p>
            <a:r>
              <a:rPr dirty="0"/>
              <a:t>                  </a:t>
            </a:r>
            <a:r>
              <a:rPr sz="6000" b="1" dirty="0">
                <a:solidFill>
                  <a:schemeClr val="tx1"/>
                </a:solidFill>
                <a:latin typeface="Georgia" panose="02040502050405020303" pitchFamily="18" charset="0"/>
              </a:rPr>
              <a:t>Sacred Texts</a:t>
            </a:r>
          </a:p>
        </p:txBody>
      </p:sp>
      <p:sp>
        <p:nvSpPr>
          <p:cNvPr id="304" name="Text Box 304"/>
          <p:cNvSpPr txBox="1">
            <a:spLocks/>
          </p:cNvSpPr>
          <p:nvPr/>
        </p:nvSpPr>
        <p:spPr>
          <a:xfrm>
            <a:off x="304800" y="1905000"/>
            <a:ext cx="8324850" cy="1200329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r>
              <a:rPr sz="3600" b="1" i="1" dirty="0">
                <a:latin typeface="Georgia" panose="02040502050405020303" pitchFamily="18" charset="0"/>
              </a:rPr>
              <a:t>Rig Veda: </a:t>
            </a:r>
            <a:r>
              <a:rPr sz="3600" dirty="0">
                <a:latin typeface="Georgia" panose="02040502050405020303" pitchFamily="18" charset="0"/>
              </a:rPr>
              <a:t>Hinduism’s oldest text- nearly 4000 years.</a:t>
            </a:r>
          </a:p>
        </p:txBody>
      </p:sp>
      <p:sp>
        <p:nvSpPr>
          <p:cNvPr id="305" name="Text Box 305"/>
          <p:cNvSpPr>
            <a:spLocks/>
          </p:cNvSpPr>
          <p:nvPr/>
        </p:nvSpPr>
        <p:spPr>
          <a:xfrm flipV="1">
            <a:off x="2667000" y="3505200"/>
            <a:ext cx="4800600" cy="822325"/>
          </a:xfrm>
          <a:prstGeom prst="rect">
            <a:avLst/>
          </a:prstGeom>
          <a:noFill/>
          <a:ln>
            <a:noFill/>
          </a:ln>
        </p:spPr>
        <p:txBody>
          <a:bodyPr rot="10800000" numCol="1">
            <a:spAutoFit/>
          </a:bodyPr>
          <a:lstStyle/>
          <a:p>
            <a:r>
              <a:t>.</a:t>
            </a:r>
          </a:p>
          <a:p>
            <a:endParaRPr/>
          </a:p>
        </p:txBody>
      </p:sp>
      <p:sp>
        <p:nvSpPr>
          <p:cNvPr id="306" name="Text Box 306"/>
          <p:cNvSpPr>
            <a:spLocks/>
          </p:cNvSpPr>
          <p:nvPr/>
        </p:nvSpPr>
        <p:spPr>
          <a:xfrm>
            <a:off x="1576387" y="1620837"/>
            <a:ext cx="633412" cy="4572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307" name="Text Box 307"/>
          <p:cNvSpPr txBox="1">
            <a:spLocks/>
          </p:cNvSpPr>
          <p:nvPr/>
        </p:nvSpPr>
        <p:spPr>
          <a:xfrm>
            <a:off x="152399" y="3276600"/>
            <a:ext cx="5137356" cy="1754326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 marL="0" indent="0">
              <a:spcBef>
                <a:spcPct val="50000"/>
              </a:spcBef>
            </a:pPr>
            <a:r>
              <a:rPr lang="en-US" sz="3600" b="1" i="1" dirty="0">
                <a:latin typeface="Georgia" panose="02040502050405020303" pitchFamily="18" charset="0"/>
              </a:rPr>
              <a:t>Bhagavad Gita: </a:t>
            </a:r>
            <a:r>
              <a:rPr lang="en-US" sz="3600" dirty="0">
                <a:latin typeface="Georgia" panose="02040502050405020303" pitchFamily="18" charset="0"/>
              </a:rPr>
              <a:t>Story of Dharma (Vishnu + Arjuna)</a:t>
            </a:r>
            <a:r>
              <a:rPr lang="en-US" sz="3600" i="1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25" y="2950228"/>
            <a:ext cx="3432675" cy="16048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www.mysteryofjesuschrist.com/rigve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96837"/>
            <a:ext cx="1800226" cy="1612021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1CC14-4E75-4C12-B392-9CD84809C2C5}"/>
              </a:ext>
            </a:extLst>
          </p:cNvPr>
          <p:cNvSpPr txBox="1"/>
          <p:nvPr/>
        </p:nvSpPr>
        <p:spPr>
          <a:xfrm>
            <a:off x="226142" y="5202197"/>
            <a:ext cx="8617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600" b="1" i="1" dirty="0">
                <a:solidFill>
                  <a:prstClr val="black"/>
                </a:solidFill>
                <a:latin typeface="Georgia" panose="02040502050405020303" pitchFamily="18" charset="0"/>
              </a:rPr>
              <a:t>Upanishads:</a:t>
            </a:r>
            <a:r>
              <a:rPr lang="en-US" sz="3600" i="1" dirty="0">
                <a:solidFill>
                  <a:prstClr val="black"/>
                </a:solidFill>
                <a:latin typeface="Georgia" panose="02040502050405020303" pitchFamily="18" charset="0"/>
              </a:rPr>
              <a:t> Basic source of Hindu philosophy, meant to inspire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 Box 320"/>
          <p:cNvSpPr>
            <a:spLocks noGrp="1"/>
          </p:cNvSpPr>
          <p:nvPr>
            <p:ph type="title"/>
          </p:nvPr>
        </p:nvSpPr>
        <p:spPr>
          <a:xfrm>
            <a:off x="1585913" y="-8223"/>
            <a:ext cx="6473825" cy="873462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The Trimurti (Trinity)</a:t>
            </a:r>
            <a:endParaRPr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043612" y="1204800"/>
            <a:ext cx="2754790" cy="376294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038475" y="968654"/>
            <a:ext cx="2783350" cy="294402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326" name="Text Box 326"/>
          <p:cNvSpPr txBox="1">
            <a:spLocks/>
          </p:cNvSpPr>
          <p:nvPr/>
        </p:nvSpPr>
        <p:spPr>
          <a:xfrm>
            <a:off x="1066800" y="66294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endParaRPr/>
          </a:p>
        </p:txBody>
      </p:sp>
      <p:sp>
        <p:nvSpPr>
          <p:cNvPr id="327" name="Text Box 327"/>
          <p:cNvSpPr txBox="1">
            <a:spLocks/>
          </p:cNvSpPr>
          <p:nvPr/>
        </p:nvSpPr>
        <p:spPr>
          <a:xfrm>
            <a:off x="6163707" y="5194484"/>
            <a:ext cx="2514600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 algn="ctr">
              <a:spcBef>
                <a:spcPct val="50000"/>
              </a:spcBef>
            </a:pPr>
            <a:r>
              <a:rPr lang="en-US" b="1" dirty="0">
                <a:latin typeface="Georgia" panose="02040502050405020303" pitchFamily="18" charset="0"/>
              </a:rPr>
              <a:t>SHIVA</a:t>
            </a:r>
          </a:p>
          <a:p>
            <a:pPr marL="0" indent="0" algn="ctr">
              <a:spcBef>
                <a:spcPct val="50000"/>
              </a:spcBef>
            </a:pPr>
            <a:r>
              <a:rPr lang="en-US" b="1" dirty="0">
                <a:latin typeface="Georgia" panose="02040502050405020303" pitchFamily="18" charset="0"/>
              </a:rPr>
              <a:t>“Destroyer”</a:t>
            </a:r>
          </a:p>
        </p:txBody>
      </p:sp>
      <p:sp>
        <p:nvSpPr>
          <p:cNvPr id="328" name="Text Box 328"/>
          <p:cNvSpPr txBox="1">
            <a:spLocks/>
          </p:cNvSpPr>
          <p:nvPr/>
        </p:nvSpPr>
        <p:spPr>
          <a:xfrm>
            <a:off x="3247823" y="4179169"/>
            <a:ext cx="2286000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 algn="ctr">
              <a:spcBef>
                <a:spcPct val="50000"/>
              </a:spcBef>
            </a:pPr>
            <a:r>
              <a:rPr lang="en-US" b="1" dirty="0">
                <a:latin typeface="Georgia" panose="02040502050405020303" pitchFamily="18" charset="0"/>
              </a:rPr>
              <a:t>VISHNU</a:t>
            </a:r>
          </a:p>
          <a:p>
            <a:pPr marL="0" indent="0" algn="ctr">
              <a:spcBef>
                <a:spcPct val="50000"/>
              </a:spcBef>
            </a:pPr>
            <a:r>
              <a:rPr lang="en-US" b="1" dirty="0">
                <a:latin typeface="Georgia" panose="02040502050405020303" pitchFamily="18" charset="0"/>
              </a:rPr>
              <a:t>“Preserver”</a:t>
            </a:r>
          </a:p>
        </p:txBody>
      </p:sp>
      <p:pic>
        <p:nvPicPr>
          <p:cNvPr id="11" name="Picture 31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15337" y="1210973"/>
            <a:ext cx="2530794" cy="349913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12" name="Text Box 327"/>
          <p:cNvSpPr txBox="1">
            <a:spLocks/>
          </p:cNvSpPr>
          <p:nvPr/>
        </p:nvSpPr>
        <p:spPr>
          <a:xfrm>
            <a:off x="223434" y="4936478"/>
            <a:ext cx="2514600" cy="1015663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marL="0" indent="0" algn="ctr">
              <a:spcBef>
                <a:spcPct val="50000"/>
              </a:spcBef>
            </a:pPr>
            <a:r>
              <a:rPr lang="en-US" b="1" dirty="0">
                <a:latin typeface="Georgia" panose="02040502050405020303" pitchFamily="18" charset="0"/>
              </a:rPr>
              <a:t>BRAHMA</a:t>
            </a:r>
          </a:p>
          <a:p>
            <a:pPr marL="0" indent="0" algn="ctr">
              <a:spcBef>
                <a:spcPct val="50000"/>
              </a:spcBef>
            </a:pPr>
            <a:r>
              <a:rPr lang="en-US" b="1" dirty="0">
                <a:latin typeface="Georgia" panose="02040502050405020303" pitchFamily="18" charset="0"/>
              </a:rPr>
              <a:t>“Creator”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608</Words>
  <Application>Microsoft Office PowerPoint</Application>
  <PresentationFormat>On-screen Show (4:3)</PresentationFormat>
  <Paragraphs>92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Courier New</vt:lpstr>
      <vt:lpstr>Georgia</vt:lpstr>
      <vt:lpstr>Matura MT Script Capitals</vt:lpstr>
      <vt:lpstr>Times</vt:lpstr>
      <vt:lpstr>Times New Roman</vt:lpstr>
      <vt:lpstr>Verdana</vt:lpstr>
      <vt:lpstr>Wingdings</vt:lpstr>
      <vt:lpstr>Wingdings 2</vt:lpstr>
      <vt:lpstr>Spring</vt:lpstr>
      <vt:lpstr>Hinduism</vt:lpstr>
      <vt:lpstr>Most Hindus live in India and Nepal.</vt:lpstr>
      <vt:lpstr> Origins</vt:lpstr>
      <vt:lpstr>     Brahman:  "essence of reality"</vt:lpstr>
      <vt:lpstr>         Goal of Hinduism</vt:lpstr>
      <vt:lpstr>         Karma &amp; Dharma</vt:lpstr>
      <vt:lpstr>      Reincarnation “transmigration of the soul”</vt:lpstr>
      <vt:lpstr>                  Sacred Texts</vt:lpstr>
      <vt:lpstr>The Trimurti (Trinity)</vt:lpstr>
      <vt:lpstr>Avatars of Vishnu</vt:lpstr>
      <vt:lpstr>Goddesses</vt:lpstr>
      <vt:lpstr>          Kali</vt:lpstr>
      <vt:lpstr>Ganesha  “the remover of obstacles”</vt:lpstr>
      <vt:lpstr>Caste System (jati)</vt:lpstr>
      <vt:lpstr>PowerPoint Presentation</vt:lpstr>
      <vt:lpstr>PowerPoint Presentation</vt:lpstr>
      <vt:lpstr> Festival of Diwali “Row of Lights”</vt:lpstr>
      <vt:lpstr>             The Ganges River</vt:lpstr>
      <vt:lpstr>         Sacred Cow of India </vt:lpstr>
      <vt:lpstr>Gandhi:  The Father of India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Hinduism</dc:title>
  <dc:creator>Owner</dc:creator>
  <cp:lastModifiedBy>Owner</cp:lastModifiedBy>
  <cp:revision>43</cp:revision>
  <dcterms:modified xsi:type="dcterms:W3CDTF">2020-04-12T10:20:47Z</dcterms:modified>
</cp:coreProperties>
</file>