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59" r:id="rId6"/>
    <p:sldId id="261" r:id="rId7"/>
    <p:sldId id="263" r:id="rId8"/>
    <p:sldId id="264" r:id="rId9"/>
    <p:sldId id="265" r:id="rId10"/>
    <p:sldId id="262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rush Script MT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rush Script MT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rush Script MT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rush Script MT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rush Script MT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rush Script MT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rush Script MT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rush Script MT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rush Script MT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9900"/>
    <a:srgbClr val="66FF99"/>
    <a:srgbClr val="CC0000"/>
    <a:srgbClr val="FFCC00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DF02BEB-7E4D-41E9-BBCE-C657248060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F78900-F362-47AE-B839-8DB9881A6AC3}" type="slidenum">
              <a:rPr lang="en-US"/>
              <a:pPr/>
              <a:t>1</a:t>
            </a:fld>
            <a:endParaRPr lang="en-US"/>
          </a:p>
        </p:txBody>
      </p:sp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B71C09-19FB-49E9-A000-0D98C238987A}" type="slidenum">
              <a:rPr lang="en-US"/>
              <a:pPr/>
              <a:t>10</a:t>
            </a:fld>
            <a:endParaRPr lang="en-US"/>
          </a:p>
        </p:txBody>
      </p:sp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02BEB-7E4D-41E9-BBCE-C657248060F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A87E6-F1C8-472C-A904-4F99F52611A4}" type="slidenum">
              <a:rPr lang="en-US"/>
              <a:pPr/>
              <a:t>2</a:t>
            </a:fld>
            <a:endParaRPr lang="en-US"/>
          </a:p>
        </p:txBody>
      </p:sp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720C3C-D808-49EE-B4DD-DBBB1BEF39D9}" type="slidenum">
              <a:rPr lang="en-US"/>
              <a:pPr/>
              <a:t>3</a:t>
            </a:fld>
            <a:endParaRPr lang="en-US"/>
          </a:p>
        </p:txBody>
      </p:sp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1757EF-A882-4BF2-8845-4DF04A4989B5}" type="slidenum">
              <a:rPr lang="en-US"/>
              <a:pPr/>
              <a:t>4</a:t>
            </a:fld>
            <a:endParaRPr lang="en-US"/>
          </a:p>
        </p:txBody>
      </p:sp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B79E8-8656-4829-A053-DA5C50502A24}" type="slidenum">
              <a:rPr lang="en-US"/>
              <a:pPr/>
              <a:t>5</a:t>
            </a:fld>
            <a:endParaRPr lang="en-US"/>
          </a:p>
        </p:txBody>
      </p:sp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17E0C8-10F4-4A10-81FB-A7E942D29E56}" type="slidenum">
              <a:rPr lang="en-US"/>
              <a:pPr/>
              <a:t>6</a:t>
            </a:fld>
            <a:endParaRPr lang="en-US"/>
          </a:p>
        </p:txBody>
      </p:sp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8355F-9612-4B7D-93D7-5DE575320462}" type="slidenum">
              <a:rPr lang="en-US"/>
              <a:pPr/>
              <a:t>7</a:t>
            </a:fld>
            <a:endParaRPr lang="en-US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3EDDE0-CC02-4081-88F1-B65A0D0C35BC}" type="slidenum">
              <a:rPr lang="en-US"/>
              <a:pPr/>
              <a:t>8</a:t>
            </a:fld>
            <a:endParaRPr lang="en-US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44634-7F30-485B-99CC-FE07E56F5846}" type="slidenum">
              <a:rPr lang="en-US"/>
              <a:pPr/>
              <a:t>9</a:t>
            </a:fld>
            <a:endParaRPr lang="en-US"/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F8ADF-0C90-4FEE-A3F2-262569D8E7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EF8B7-A180-4196-BB9C-062AC4E99D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3C026-B139-4F43-8F83-E356D54DF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65884-DA5C-42EE-84DF-AC8EA33769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29A4F-FBED-4639-B8D1-9AA268C6C9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59B32-C8D4-4E75-8660-033184998C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DF6B2-9B44-46E9-B21C-84ED9693F5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344AC-0024-411A-BA49-D5F383DC0E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D181F-55D9-480E-A098-9A43577E5C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2AB89-9504-4783-A304-BB43F16B8E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4A933-3872-45FE-A6EB-F1795D9E81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265273DF-F885-425F-B9F0-D5EC051BC3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gallery.nypl.org/nypldigital/id?42727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upload.wikimedia.org/wikipedia/commons/d/db/Bamberger_Reiter_BW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87875" cy="6858000"/>
          </a:xfrm>
          <a:prstGeom prst="rect">
            <a:avLst/>
          </a:prstGeom>
          <a:noFill/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33400" y="6096000"/>
            <a:ext cx="373380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Georgia" pitchFamily="18" charset="0"/>
              </a:rPr>
              <a:t>Der Bamberger Reiter, 1237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3505200" y="457200"/>
            <a:ext cx="5638800" cy="3429000"/>
          </a:xfrm>
          <a:noFill/>
          <a:ln/>
        </p:spPr>
        <p:txBody>
          <a:bodyPr/>
          <a:lstStyle/>
          <a:p>
            <a:r>
              <a:rPr lang="en-US" sz="5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FEUDALISM</a:t>
            </a:r>
            <a:br>
              <a:rPr lang="en-US" sz="5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en-US" sz="5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&amp;</a:t>
            </a:r>
            <a:br>
              <a:rPr lang="en-US" sz="5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en-US" sz="5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MANORALISM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-4763" y="187801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160" name="Picture 16" descr="http://www.castlesontheweb.com/photoarchive/photos/18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038600"/>
            <a:ext cx="3276600" cy="218598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 autoUpdateAnimBg="0"/>
      <p:bldP spid="615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rgbClr val="99CC00"/>
          </a:solidFill>
          <a:ln w="57150">
            <a:solidFill>
              <a:srgbClr val="800000"/>
            </a:solidFill>
          </a:ln>
        </p:spPr>
        <p:txBody>
          <a:bodyPr/>
          <a:lstStyle/>
          <a:p>
            <a:r>
              <a:rPr 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The Manor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99CC00"/>
          </a:solidFill>
          <a:ln w="38100">
            <a:solidFill>
              <a:srgbClr val="800000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 </a:t>
            </a:r>
            <a:r>
              <a:rPr 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Lord’s Demesne</a:t>
            </a:r>
            <a:endParaRPr lang="en-US" sz="3200" b="1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>
                <a:latin typeface="Georgia" pitchFamily="18" charset="0"/>
              </a:rPr>
              <a:t>1/3 of manor</a:t>
            </a:r>
          </a:p>
          <a:p>
            <a:pPr>
              <a:lnSpc>
                <a:spcPct val="90000"/>
              </a:lnSpc>
            </a:pPr>
            <a:r>
              <a:rPr lang="en-US" b="1">
                <a:latin typeface="Georgia" pitchFamily="18" charset="0"/>
              </a:rPr>
              <a:t>Near manor house</a:t>
            </a:r>
          </a:p>
          <a:p>
            <a:pPr>
              <a:lnSpc>
                <a:spcPct val="90000"/>
              </a:lnSpc>
            </a:pPr>
            <a:r>
              <a:rPr lang="en-US" b="1">
                <a:latin typeface="Georgia" pitchFamily="18" charset="0"/>
              </a:rPr>
              <a:t>Worked by serfs 3 days per week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99CC00"/>
          </a:solidFill>
          <a:ln w="38100">
            <a:solidFill>
              <a:srgbClr val="800000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Serf’s Portion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>
              <a:solidFill>
                <a:srgbClr val="A50021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Georgia" pitchFamily="18" charset="0"/>
              </a:rPr>
              <a:t>Rented 2/3 of estate:</a:t>
            </a:r>
          </a:p>
          <a:p>
            <a:pPr>
              <a:lnSpc>
                <a:spcPct val="90000"/>
              </a:lnSpc>
            </a:pPr>
            <a:r>
              <a:rPr lang="en-US" b="1">
                <a:latin typeface="Georgia" pitchFamily="18" charset="0"/>
              </a:rPr>
              <a:t>Share of crops</a:t>
            </a:r>
          </a:p>
          <a:p>
            <a:pPr>
              <a:lnSpc>
                <a:spcPct val="90000"/>
              </a:lnSpc>
            </a:pPr>
            <a:r>
              <a:rPr lang="en-US" b="1">
                <a:latin typeface="Georgia" pitchFamily="18" charset="0"/>
              </a:rPr>
              <a:t>Work on Lord’s land</a:t>
            </a:r>
          </a:p>
          <a:p>
            <a:pPr>
              <a:lnSpc>
                <a:spcPct val="90000"/>
              </a:lnSpc>
            </a:pPr>
            <a:r>
              <a:rPr lang="en-US" b="1">
                <a:latin typeface="Georgia" pitchFamily="18" charset="0"/>
              </a:rPr>
              <a:t>Services on manor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Georgia" pitchFamily="18" charset="0"/>
              </a:rPr>
              <a:t>		(handiwork)</a:t>
            </a:r>
          </a:p>
          <a:p>
            <a:pPr>
              <a:lnSpc>
                <a:spcPct val="90000"/>
              </a:lnSpc>
            </a:pPr>
            <a:r>
              <a:rPr lang="en-US" b="1">
                <a:latin typeface="Georgia" pitchFamily="18" charset="0"/>
              </a:rPr>
              <a:t>Paid taxes</a:t>
            </a:r>
          </a:p>
        </p:txBody>
      </p:sp>
      <p:pic>
        <p:nvPicPr>
          <p:cNvPr id="26629" name="Picture 1029" descr="medieval%20fa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038600"/>
            <a:ext cx="2381250" cy="26479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uiExpand="1" build="p" animBg="1"/>
      <p:bldP spid="14342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>
                <a:latin typeface="Georgia" pitchFamily="18" charset="0"/>
              </a:rPr>
              <a:t>Peasant Life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>
                <a:latin typeface="Georgia" pitchFamily="18" charset="0"/>
              </a:rPr>
              <a:t>	</a:t>
            </a:r>
            <a:r>
              <a:rPr lang="en-US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Bound to land</a:t>
            </a:r>
            <a:r>
              <a:rPr lang="en-US" b="1">
                <a:solidFill>
                  <a:schemeClr val="bg1"/>
                </a:solidFill>
                <a:latin typeface="Georgia" pitchFamily="18" charset="0"/>
              </a:rPr>
              <a:t> = NOT slaves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Georgia" pitchFamily="18" charset="0"/>
              </a:rPr>
              <a:t>   </a:t>
            </a:r>
            <a:r>
              <a:rPr lang="en-US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Free workers</a:t>
            </a:r>
            <a:r>
              <a:rPr lang="en-US" b="1">
                <a:solidFill>
                  <a:schemeClr val="bg1"/>
                </a:solidFill>
                <a:latin typeface="Georgia" pitchFamily="18" charset="0"/>
              </a:rPr>
              <a:t> (villeins, artisans, cooks)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Georgia" pitchFamily="18" charset="0"/>
              </a:rPr>
              <a:t>   </a:t>
            </a:r>
            <a:r>
              <a:rPr lang="en-US" b="1">
                <a:solidFill>
                  <a:schemeClr val="bg1"/>
                </a:solidFill>
                <a:latin typeface="Georgia" pitchFamily="18" charset="0"/>
              </a:rPr>
              <a:t>Only left village in time of </a:t>
            </a:r>
            <a:r>
              <a:rPr lang="en-US" b="1">
                <a:solidFill>
                  <a:srgbClr val="FFCC00"/>
                </a:solidFill>
                <a:latin typeface="Georgia" pitchFamily="18" charset="0"/>
              </a:rPr>
              <a:t>disaster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Georgia" pitchFamily="18" charset="0"/>
              </a:rPr>
              <a:t>   </a:t>
            </a:r>
            <a:r>
              <a:rPr lang="en-US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Food simple</a:t>
            </a:r>
            <a:r>
              <a:rPr lang="en-US" b="1">
                <a:solidFill>
                  <a:schemeClr val="bg1"/>
                </a:solidFill>
                <a:latin typeface="Georgia" pitchFamily="18" charset="0"/>
              </a:rPr>
              <a:t>: little meat, </a:t>
            </a:r>
            <a:r>
              <a:rPr lang="en-US" b="1">
                <a:solidFill>
                  <a:srgbClr val="FFCC00"/>
                </a:solidFill>
                <a:latin typeface="Georgia" pitchFamily="18" charset="0"/>
              </a:rPr>
              <a:t>“gruel”,</a:t>
            </a:r>
            <a:r>
              <a:rPr lang="en-US" b="1">
                <a:solidFill>
                  <a:schemeClr val="bg1"/>
                </a:solidFill>
                <a:latin typeface="Georgia" pitchFamily="18" charset="0"/>
              </a:rPr>
              <a:t> famine common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Georgia" pitchFamily="18" charset="0"/>
              </a:rPr>
              <a:t>   </a:t>
            </a:r>
            <a:r>
              <a:rPr lang="en-US" b="1">
                <a:solidFill>
                  <a:schemeClr val="bg1"/>
                </a:solidFill>
                <a:latin typeface="Georgia" pitchFamily="18" charset="0"/>
              </a:rPr>
              <a:t>Homes: </a:t>
            </a:r>
            <a:r>
              <a:rPr lang="en-US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Wattle</a:t>
            </a:r>
            <a:r>
              <a:rPr lang="en-US" b="1">
                <a:solidFill>
                  <a:schemeClr val="bg1"/>
                </a:solidFill>
                <a:latin typeface="Georgia" pitchFamily="18" charset="0"/>
              </a:rPr>
              <a:t> (braided twigs smeared with mud, central beam, dirt floors, little furniture)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solidFill>
                  <a:schemeClr val="bg1"/>
                </a:solidFill>
                <a:latin typeface="Georgia" pitchFamily="18" charset="0"/>
              </a:rPr>
              <a:t>   Life expectancy: 40 years</a:t>
            </a:r>
          </a:p>
        </p:txBody>
      </p:sp>
      <p:pic>
        <p:nvPicPr>
          <p:cNvPr id="33797" name="Picture 5" descr="3shieldbarM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63563"/>
          </a:xfrm>
          <a:prstGeom prst="rect">
            <a:avLst/>
          </a:prstGeom>
          <a:noFill/>
        </p:spPr>
      </p:pic>
      <p:pic>
        <p:nvPicPr>
          <p:cNvPr id="33799" name="Picture 7" descr="Castle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39688"/>
            <a:ext cx="438150" cy="428625"/>
          </a:xfrm>
          <a:prstGeom prst="rect">
            <a:avLst/>
          </a:prstGeom>
          <a:noFill/>
        </p:spPr>
      </p:pic>
      <p:pic>
        <p:nvPicPr>
          <p:cNvPr id="33801" name="Picture 9" descr="sq-dolp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676400"/>
            <a:ext cx="327025" cy="327025"/>
          </a:xfrm>
          <a:prstGeom prst="rect">
            <a:avLst/>
          </a:prstGeom>
          <a:noFill/>
        </p:spPr>
      </p:pic>
      <p:pic>
        <p:nvPicPr>
          <p:cNvPr id="33802" name="Picture 10" descr="sq-dolp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09800"/>
            <a:ext cx="327025" cy="327025"/>
          </a:xfrm>
          <a:prstGeom prst="rect">
            <a:avLst/>
          </a:prstGeom>
          <a:noFill/>
        </p:spPr>
      </p:pic>
      <p:pic>
        <p:nvPicPr>
          <p:cNvPr id="33803" name="Picture 11" descr="sq-dolp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743200"/>
            <a:ext cx="327025" cy="327025"/>
          </a:xfrm>
          <a:prstGeom prst="rect">
            <a:avLst/>
          </a:prstGeom>
          <a:noFill/>
        </p:spPr>
      </p:pic>
      <p:pic>
        <p:nvPicPr>
          <p:cNvPr id="33804" name="Picture 12" descr="sq-dolp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276600"/>
            <a:ext cx="327025" cy="327025"/>
          </a:xfrm>
          <a:prstGeom prst="rect">
            <a:avLst/>
          </a:prstGeom>
          <a:noFill/>
        </p:spPr>
      </p:pic>
      <p:pic>
        <p:nvPicPr>
          <p:cNvPr id="33805" name="Picture 13" descr="sq-dolp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267200"/>
            <a:ext cx="327025" cy="327025"/>
          </a:xfrm>
          <a:prstGeom prst="rect">
            <a:avLst/>
          </a:prstGeom>
          <a:noFill/>
        </p:spPr>
      </p:pic>
      <p:pic>
        <p:nvPicPr>
          <p:cNvPr id="33806" name="Picture 14" descr="sq-dolp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715000"/>
            <a:ext cx="327025" cy="32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FEUDALISM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  <a:solidFill>
            <a:schemeClr val="bg1"/>
          </a:solidFill>
          <a:ln w="57150">
            <a:solidFill>
              <a:srgbClr val="800000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US" sz="4400">
                <a:latin typeface="Georgia" pitchFamily="18" charset="0"/>
              </a:rPr>
              <a:t>“The </a:t>
            </a:r>
            <a:r>
              <a:rPr lang="en-US" sz="4400">
                <a:solidFill>
                  <a:srgbClr val="CC0000"/>
                </a:solidFill>
                <a:latin typeface="Georgia" pitchFamily="18" charset="0"/>
              </a:rPr>
              <a:t>political</a:t>
            </a:r>
            <a:r>
              <a:rPr lang="en-US" sz="4400">
                <a:latin typeface="Georgia" pitchFamily="18" charset="0"/>
              </a:rPr>
              <a:t> &amp; </a:t>
            </a:r>
            <a:r>
              <a:rPr lang="en-US" sz="4400">
                <a:solidFill>
                  <a:srgbClr val="CC0000"/>
                </a:solidFill>
                <a:latin typeface="Georgia" pitchFamily="18" charset="0"/>
              </a:rPr>
              <a:t>military</a:t>
            </a:r>
            <a:r>
              <a:rPr lang="en-US" sz="4400">
                <a:latin typeface="Georgia" pitchFamily="18" charset="0"/>
              </a:rPr>
              <a:t> system in which Kings and powerful nobles granted land to other nobles in exchange for </a:t>
            </a:r>
            <a:r>
              <a:rPr lang="en-US" sz="4400">
                <a:solidFill>
                  <a:srgbClr val="CC0000"/>
                </a:solidFill>
                <a:latin typeface="Georgia" pitchFamily="18" charset="0"/>
              </a:rPr>
              <a:t>loyalty</a:t>
            </a:r>
            <a:r>
              <a:rPr lang="en-US" sz="4400">
                <a:latin typeface="Georgia" pitchFamily="18" charset="0"/>
              </a:rPr>
              <a:t>, </a:t>
            </a:r>
            <a:r>
              <a:rPr lang="en-US" sz="4400">
                <a:solidFill>
                  <a:srgbClr val="CC0000"/>
                </a:solidFill>
                <a:latin typeface="Georgia" pitchFamily="18" charset="0"/>
              </a:rPr>
              <a:t>military assistance</a:t>
            </a:r>
            <a:r>
              <a:rPr lang="en-US" sz="4400">
                <a:latin typeface="Georgia" pitchFamily="18" charset="0"/>
              </a:rPr>
              <a:t> and </a:t>
            </a:r>
            <a:r>
              <a:rPr lang="en-US" sz="4400">
                <a:solidFill>
                  <a:srgbClr val="CC0000"/>
                </a:solidFill>
                <a:latin typeface="Georgia" pitchFamily="18" charset="0"/>
              </a:rPr>
              <a:t>services</a:t>
            </a:r>
            <a:r>
              <a:rPr lang="en-US" sz="4400">
                <a:latin typeface="Georgia" pitchFamily="18" charset="0"/>
              </a:rPr>
              <a:t>.”</a:t>
            </a:r>
          </a:p>
        </p:txBody>
      </p:sp>
      <p:pic>
        <p:nvPicPr>
          <p:cNvPr id="7172" name="Picture 4" descr="3shieldbarM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67400"/>
            <a:ext cx="9144000" cy="563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54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Setting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  <a:ln w="57150">
            <a:solidFill>
              <a:srgbClr val="800000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b="1">
                <a:latin typeface="Grail Light" pitchFamily="34" charset="0"/>
              </a:rPr>
              <a:t>476 A.D. Fall of the Roman Empire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b="1">
                <a:latin typeface="Grail Light" pitchFamily="34" charset="0"/>
              </a:rPr>
              <a:t>   	       widespread chaos         decentralized government. (weak kings left nobles to fend for themselves)           way for nobles to control large areas without support of a central government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>
                <a:latin typeface="Grail Light" pitchFamily="34" charset="0"/>
              </a:rPr>
              <a:t>   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1219200" y="2362200"/>
            <a:ext cx="9906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  <a:p>
            <a:pPr algn="ctr"/>
            <a:endParaRPr lang="en-US">
              <a:latin typeface="Arial" charset="0"/>
            </a:endParaRPr>
          </a:p>
          <a:p>
            <a:pPr algn="ctr"/>
            <a:endParaRPr lang="en-US">
              <a:latin typeface="Arial" charset="0"/>
            </a:endParaRPr>
          </a:p>
          <a:p>
            <a:pPr algn="ctr"/>
            <a:endParaRPr lang="en-US">
              <a:latin typeface="Arial" charset="0"/>
            </a:endParaRP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6629400" y="2362200"/>
            <a:ext cx="9906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  <a:p>
            <a:pPr algn="ctr"/>
            <a:endParaRPr lang="en-US">
              <a:latin typeface="Arial" charset="0"/>
            </a:endParaRPr>
          </a:p>
          <a:p>
            <a:pPr algn="ctr"/>
            <a:endParaRPr lang="en-US">
              <a:latin typeface="Arial" charset="0"/>
            </a:endParaRPr>
          </a:p>
          <a:p>
            <a:pPr algn="ctr"/>
            <a:endParaRPr lang="en-US">
              <a:latin typeface="Arial" charset="0"/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3810000" y="3886200"/>
            <a:ext cx="9906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  <a:p>
            <a:pPr algn="ctr"/>
            <a:endParaRPr lang="en-US">
              <a:latin typeface="Arial" charset="0"/>
            </a:endParaRPr>
          </a:p>
          <a:p>
            <a:pPr algn="ctr"/>
            <a:endParaRPr lang="en-US">
              <a:latin typeface="Arial" charset="0"/>
            </a:endParaRPr>
          </a:p>
          <a:p>
            <a:pPr algn="ctr"/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D051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0"/>
            <a:ext cx="679450" cy="533400"/>
          </a:xfrm>
          <a:prstGeom prst="rect">
            <a:avLst/>
          </a:prstGeom>
          <a:noFill/>
        </p:spPr>
      </p:pic>
      <p:pic>
        <p:nvPicPr>
          <p:cNvPr id="29700" name="Picture 4" descr="BD0487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209800"/>
            <a:ext cx="280988" cy="509588"/>
          </a:xfrm>
          <a:prstGeom prst="rect">
            <a:avLst/>
          </a:prstGeom>
          <a:noFill/>
        </p:spPr>
      </p:pic>
      <p:pic>
        <p:nvPicPr>
          <p:cNvPr id="29702" name="Picture 6" descr="PE00259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5943600"/>
            <a:ext cx="615950" cy="414338"/>
          </a:xfrm>
          <a:prstGeom prst="rect">
            <a:avLst/>
          </a:prstGeom>
          <a:noFill/>
        </p:spPr>
      </p:pic>
      <p:pic>
        <p:nvPicPr>
          <p:cNvPr id="29703" name="Picture 7" descr="PE00259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5943600"/>
            <a:ext cx="615950" cy="414338"/>
          </a:xfrm>
          <a:prstGeom prst="rect">
            <a:avLst/>
          </a:prstGeom>
          <a:noFill/>
        </p:spPr>
      </p:pic>
      <p:pic>
        <p:nvPicPr>
          <p:cNvPr id="29704" name="Picture 8" descr="PE00259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5943600"/>
            <a:ext cx="615950" cy="414338"/>
          </a:xfrm>
          <a:prstGeom prst="rect">
            <a:avLst/>
          </a:prstGeom>
          <a:noFill/>
        </p:spPr>
      </p:pic>
      <p:pic>
        <p:nvPicPr>
          <p:cNvPr id="29705" name="Picture 9" descr="PE00259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5943600"/>
            <a:ext cx="615950" cy="414338"/>
          </a:xfrm>
          <a:prstGeom prst="rect">
            <a:avLst/>
          </a:prstGeom>
          <a:noFill/>
        </p:spPr>
      </p:pic>
      <p:pic>
        <p:nvPicPr>
          <p:cNvPr id="29706" name="Picture 10" descr="PE00259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5943600"/>
            <a:ext cx="615950" cy="414338"/>
          </a:xfrm>
          <a:prstGeom prst="rect">
            <a:avLst/>
          </a:prstGeom>
          <a:noFill/>
        </p:spPr>
      </p:pic>
      <p:pic>
        <p:nvPicPr>
          <p:cNvPr id="29707" name="Picture 11" descr="PE00259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5943600"/>
            <a:ext cx="615950" cy="414338"/>
          </a:xfrm>
          <a:prstGeom prst="rect">
            <a:avLst/>
          </a:prstGeom>
          <a:noFill/>
        </p:spPr>
      </p:pic>
      <p:pic>
        <p:nvPicPr>
          <p:cNvPr id="29709" name="Picture 13" descr="BD06334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4724400"/>
            <a:ext cx="468313" cy="533400"/>
          </a:xfrm>
          <a:prstGeom prst="rect">
            <a:avLst/>
          </a:prstGeom>
          <a:noFill/>
        </p:spPr>
      </p:pic>
      <p:pic>
        <p:nvPicPr>
          <p:cNvPr id="29710" name="Picture 14" descr="BD06334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4724400"/>
            <a:ext cx="468313" cy="533400"/>
          </a:xfrm>
          <a:prstGeom prst="rect">
            <a:avLst/>
          </a:prstGeom>
          <a:noFill/>
        </p:spPr>
      </p:pic>
      <p:pic>
        <p:nvPicPr>
          <p:cNvPr id="29711" name="Picture 15" descr="BD06334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724400"/>
            <a:ext cx="468313" cy="533400"/>
          </a:xfrm>
          <a:prstGeom prst="rect">
            <a:avLst/>
          </a:prstGeom>
          <a:noFill/>
        </p:spPr>
      </p:pic>
      <p:pic>
        <p:nvPicPr>
          <p:cNvPr id="29712" name="Picture 16" descr="BD06334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724400"/>
            <a:ext cx="468313" cy="533400"/>
          </a:xfrm>
          <a:prstGeom prst="rect">
            <a:avLst/>
          </a:prstGeom>
          <a:noFill/>
        </p:spPr>
      </p:pic>
      <p:pic>
        <p:nvPicPr>
          <p:cNvPr id="29713" name="Picture 17" descr="BD06334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4724400"/>
            <a:ext cx="468313" cy="533400"/>
          </a:xfrm>
          <a:prstGeom prst="rect">
            <a:avLst/>
          </a:prstGeom>
          <a:noFill/>
        </p:spPr>
      </p:pic>
      <p:pic>
        <p:nvPicPr>
          <p:cNvPr id="29714" name="Picture 18" descr="BD0487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209800"/>
            <a:ext cx="280988" cy="509588"/>
          </a:xfrm>
          <a:prstGeom prst="rect">
            <a:avLst/>
          </a:prstGeom>
          <a:noFill/>
        </p:spPr>
      </p:pic>
      <p:pic>
        <p:nvPicPr>
          <p:cNvPr id="29715" name="Picture 19" descr="BD0487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057400"/>
            <a:ext cx="280988" cy="509588"/>
          </a:xfrm>
          <a:prstGeom prst="rect">
            <a:avLst/>
          </a:prstGeom>
          <a:noFill/>
        </p:spPr>
      </p:pic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3733800" y="685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CC00"/>
                </a:solidFill>
                <a:latin typeface="Georgia" pitchFamily="18" charset="0"/>
              </a:rPr>
              <a:t>Monarch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3657600" y="26670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CC00"/>
                </a:solidFill>
                <a:latin typeface="Georgia" pitchFamily="18" charset="0"/>
              </a:rPr>
              <a:t>Lords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3733800" y="53340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CC00"/>
                </a:solidFill>
                <a:latin typeface="Georgia" pitchFamily="18" charset="0"/>
              </a:rPr>
              <a:t>Knights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3733800" y="6491288"/>
            <a:ext cx="152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CC00"/>
                </a:solidFill>
                <a:latin typeface="Georgia" pitchFamily="18" charset="0"/>
              </a:rPr>
              <a:t>Serfs</a:t>
            </a: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3505200" y="11430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 flipV="1">
            <a:off x="5181600" y="11430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 flipV="1">
            <a:off x="5410200" y="3352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>
            <a:off x="3581400" y="3352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8" name="Arc 32"/>
          <p:cNvSpPr>
            <a:spLocks/>
          </p:cNvSpPr>
          <p:nvPr/>
        </p:nvSpPr>
        <p:spPr bwMode="auto">
          <a:xfrm>
            <a:off x="838200" y="609600"/>
            <a:ext cx="7086600" cy="53022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416 w 43200"/>
              <a:gd name="T1" fmla="*/ 25818 h 25908"/>
              <a:gd name="T2" fmla="*/ 42766 w 43200"/>
              <a:gd name="T3" fmla="*/ 25908 h 25908"/>
              <a:gd name="T4" fmla="*/ 21600 w 43200"/>
              <a:gd name="T5" fmla="*/ 21600 h 25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5908" fill="none" extrusionOk="0">
                <a:moveTo>
                  <a:pt x="415" y="25818"/>
                </a:moveTo>
                <a:cubicBezTo>
                  <a:pt x="139" y="24429"/>
                  <a:pt x="0" y="230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3046"/>
                  <a:pt x="43054" y="24490"/>
                  <a:pt x="42766" y="25908"/>
                </a:cubicBezTo>
              </a:path>
              <a:path w="43200" h="25908" stroke="0" extrusionOk="0">
                <a:moveTo>
                  <a:pt x="415" y="25818"/>
                </a:moveTo>
                <a:cubicBezTo>
                  <a:pt x="139" y="24429"/>
                  <a:pt x="0" y="230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3046"/>
                  <a:pt x="43054" y="24490"/>
                  <a:pt x="42766" y="25908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9729" name="Picture 33" descr="PH03003J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3200400"/>
            <a:ext cx="990600" cy="671513"/>
          </a:xfrm>
          <a:prstGeom prst="rect">
            <a:avLst/>
          </a:prstGeom>
          <a:noFill/>
        </p:spPr>
      </p:pic>
      <p:pic>
        <p:nvPicPr>
          <p:cNvPr id="29730" name="Picture 34" descr="PH03003J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1066800"/>
            <a:ext cx="990600" cy="671513"/>
          </a:xfrm>
          <a:prstGeom prst="rect">
            <a:avLst/>
          </a:prstGeom>
          <a:noFill/>
        </p:spPr>
      </p:pic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3657600" y="16002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Georgia" pitchFamily="18" charset="0"/>
              </a:rPr>
              <a:t>Fief</a:t>
            </a:r>
          </a:p>
        </p:txBody>
      </p:sp>
      <p:sp>
        <p:nvSpPr>
          <p:cNvPr id="29732" name="Text Box 36"/>
          <p:cNvSpPr txBox="1">
            <a:spLocks noChangeArrowheads="1"/>
          </p:cNvSpPr>
          <p:nvPr/>
        </p:nvSpPr>
        <p:spPr bwMode="auto">
          <a:xfrm>
            <a:off x="3733800" y="38862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Georgia" pitchFamily="18" charset="0"/>
              </a:rPr>
              <a:t>Fief</a:t>
            </a:r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 rot="-4884992">
            <a:off x="-969168" y="3331368"/>
            <a:ext cx="352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Georgia" pitchFamily="18" charset="0"/>
              </a:rPr>
              <a:t>Produces food for kingdom</a:t>
            </a:r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 flipV="1">
            <a:off x="3276600" y="609600"/>
            <a:ext cx="533400" cy="22860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 flipH="1">
            <a:off x="7848600" y="5410200"/>
            <a:ext cx="76200" cy="53340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6" name="Rectangle 40"/>
          <p:cNvSpPr>
            <a:spLocks noChangeArrowheads="1"/>
          </p:cNvSpPr>
          <p:nvPr/>
        </p:nvSpPr>
        <p:spPr bwMode="auto">
          <a:xfrm rot="4789857">
            <a:off x="6168232" y="3813968"/>
            <a:ext cx="372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Georgia" pitchFamily="18" charset="0"/>
              </a:rPr>
              <a:t>Provides serfs with protection</a:t>
            </a:r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1752600" y="1066800"/>
            <a:ext cx="1524000" cy="925513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Georgia" pitchFamily="18" charset="0"/>
              </a:rPr>
              <a:t>Land, Protection to Lords</a:t>
            </a:r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5562600" y="1066800"/>
            <a:ext cx="2286000" cy="925513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Georgia" pitchFamily="18" charset="0"/>
              </a:rPr>
              <a:t>Supply Lord with Knights, ransom, entertainment</a:t>
            </a:r>
          </a:p>
        </p:txBody>
      </p:sp>
      <p:sp>
        <p:nvSpPr>
          <p:cNvPr id="29740" name="Text Box 44"/>
          <p:cNvSpPr txBox="1">
            <a:spLocks noChangeArrowheads="1"/>
          </p:cNvSpPr>
          <p:nvPr/>
        </p:nvSpPr>
        <p:spPr bwMode="auto">
          <a:xfrm>
            <a:off x="1676400" y="3200400"/>
            <a:ext cx="1524000" cy="925513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Georgia" pitchFamily="18" charset="0"/>
              </a:rPr>
              <a:t>Land, Protection to Knights</a:t>
            </a:r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5791200" y="3200400"/>
            <a:ext cx="1447800" cy="925513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Georgia" pitchFamily="18" charset="0"/>
              </a:rPr>
              <a:t>Promised to fight for Lord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3" grpId="0" autoUpdateAnimBg="0"/>
      <p:bldP spid="29736" grpId="0" autoUpdateAnimBg="0"/>
      <p:bldP spid="29737" grpId="0" animBg="1" autoUpdateAnimBg="0"/>
      <p:bldP spid="29739" grpId="0" animBg="1" autoUpdateAnimBg="0"/>
      <p:bldP spid="29740" grpId="0" animBg="1" autoUpdateAnimBg="0"/>
      <p:bldP spid="2974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z="540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Characteristics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191000"/>
          </a:xfrm>
          <a:ln w="57150">
            <a:solidFill>
              <a:srgbClr val="800000"/>
            </a:solidFill>
          </a:ln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>
                <a:latin typeface="Georgia" pitchFamily="18" charset="0"/>
              </a:rPr>
              <a:t>Positions </a:t>
            </a:r>
            <a:r>
              <a:rPr lang="en-US" sz="2800" b="1" i="1">
                <a:latin typeface="Georgia" pitchFamily="18" charset="0"/>
              </a:rPr>
              <a:t>passed to oldest son = </a:t>
            </a:r>
            <a:r>
              <a:rPr lang="en-US" sz="2800" b="1" i="1">
                <a:solidFill>
                  <a:srgbClr val="66FF99"/>
                </a:solidFill>
                <a:latin typeface="Georgia" pitchFamily="18" charset="0"/>
              </a:rPr>
              <a:t>“primogeniture”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>
                <a:latin typeface="Georgia" pitchFamily="18" charset="0"/>
              </a:rPr>
              <a:t>Partnership between </a:t>
            </a:r>
            <a:r>
              <a:rPr lang="en-US" sz="2800" b="1">
                <a:solidFill>
                  <a:srgbClr val="66FF99"/>
                </a:solidFill>
                <a:latin typeface="Georgia" pitchFamily="18" charset="0"/>
              </a:rPr>
              <a:t>equals </a:t>
            </a:r>
            <a:r>
              <a:rPr lang="en-US" sz="2800" b="1" i="1">
                <a:latin typeface="Georgia" pitchFamily="18" charset="0"/>
              </a:rPr>
              <a:t>(only nobles could be vassals)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>
                <a:latin typeface="Georgia" pitchFamily="18" charset="0"/>
              </a:rPr>
              <a:t>One person might be </a:t>
            </a:r>
            <a:r>
              <a:rPr lang="en-US" sz="2800" b="1">
                <a:solidFill>
                  <a:srgbClr val="66FF99"/>
                </a:solidFill>
                <a:latin typeface="Georgia" pitchFamily="18" charset="0"/>
              </a:rPr>
              <a:t>both Lord and vassal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>
                <a:latin typeface="Georgia" pitchFamily="18" charset="0"/>
              </a:rPr>
              <a:t>King + Church could be feudal lords or vassals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>
                <a:latin typeface="Georgia" pitchFamily="18" charset="0"/>
              </a:rPr>
              <a:t>Personal relationship</a:t>
            </a:r>
            <a:r>
              <a:rPr lang="en-US" sz="2800" b="1">
                <a:solidFill>
                  <a:srgbClr val="66FF99"/>
                </a:solidFill>
                <a:latin typeface="Georgia" pitchFamily="18" charset="0"/>
              </a:rPr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800" b="1">
                <a:latin typeface="Georgia" pitchFamily="18" charset="0"/>
              </a:rPr>
              <a:t>6.   </a:t>
            </a:r>
            <a:r>
              <a:rPr lang="en-US" sz="2800" b="1">
                <a:solidFill>
                  <a:srgbClr val="66FF99"/>
                </a:solidFill>
                <a:latin typeface="Georgia" pitchFamily="18" charset="0"/>
              </a:rPr>
              <a:t>Women = </a:t>
            </a:r>
            <a:r>
              <a:rPr lang="en-US" sz="2800" b="1">
                <a:latin typeface="Georgia" pitchFamily="18" charset="0"/>
              </a:rPr>
              <a:t>few rights</a:t>
            </a:r>
          </a:p>
        </p:txBody>
      </p:sp>
      <p:pic>
        <p:nvPicPr>
          <p:cNvPr id="9223" name="Picture 7" descr="Opening of main text, with large illuminated initial, rubric, and 1-line red initial. Note of ownership in upper margin. Digital ID: 42727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10200"/>
            <a:ext cx="1447800" cy="1447800"/>
          </a:xfrm>
          <a:prstGeom prst="rect">
            <a:avLst/>
          </a:prstGeom>
          <a:noFill/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2754313"/>
            <a:ext cx="9144000" cy="0"/>
          </a:xfrm>
          <a:prstGeom prst="rect">
            <a:avLst/>
          </a:prstGeom>
          <a:solidFill>
            <a:srgbClr val="FCF0C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2754313"/>
            <a:ext cx="9144000" cy="0"/>
          </a:xfrm>
          <a:prstGeom prst="rect">
            <a:avLst/>
          </a:prstGeom>
          <a:solidFill>
            <a:srgbClr val="FCF0C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227" name="Picture 11" descr="Collections of Manuscript Imag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5418138"/>
            <a:ext cx="5105400" cy="1439862"/>
          </a:xfrm>
          <a:prstGeom prst="rect">
            <a:avLst/>
          </a:prstGeom>
          <a:noFill/>
        </p:spPr>
      </p:pic>
      <p:pic>
        <p:nvPicPr>
          <p:cNvPr id="9236" name="Picture 20" descr="Opening of main text, with large illuminated initial, rubric, and 1-line red initial. Note of ownership in upper margin. Digital ID: 42727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5410200"/>
            <a:ext cx="1447800" cy="1447800"/>
          </a:xfrm>
          <a:prstGeom prst="rect">
            <a:avLst/>
          </a:prstGeom>
          <a:noFill/>
        </p:spPr>
      </p:pic>
      <p:pic>
        <p:nvPicPr>
          <p:cNvPr id="22535" name="Picture 1031" descr="medieval2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3962400"/>
            <a:ext cx="123825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66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Feudal Justice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ln w="57150">
            <a:solidFill>
              <a:srgbClr val="800000"/>
            </a:solidFill>
          </a:ln>
        </p:spPr>
        <p:txBody>
          <a:bodyPr/>
          <a:lstStyle/>
          <a:p>
            <a:r>
              <a:rPr lang="en-US" sz="4800" b="1">
                <a:latin typeface="Georgia" pitchFamily="18" charset="0"/>
              </a:rPr>
              <a:t>Trial by </a:t>
            </a:r>
            <a:r>
              <a:rPr lang="en-US" sz="4800" b="1">
                <a:solidFill>
                  <a:srgbClr val="66FF99"/>
                </a:solidFill>
                <a:latin typeface="Georgia" pitchFamily="18" charset="0"/>
              </a:rPr>
              <a:t>Battle</a:t>
            </a:r>
            <a:r>
              <a:rPr lang="en-US" sz="4800" b="1">
                <a:latin typeface="Georgia" pitchFamily="18" charset="0"/>
              </a:rPr>
              <a:t> </a:t>
            </a:r>
          </a:p>
          <a:p>
            <a:pPr>
              <a:buFontTx/>
              <a:buNone/>
            </a:pPr>
            <a:r>
              <a:rPr lang="en-US" sz="4800" b="1">
                <a:latin typeface="Georgia" pitchFamily="18" charset="0"/>
              </a:rPr>
              <a:t> 		</a:t>
            </a:r>
            <a:r>
              <a:rPr lang="en-US" sz="4000" b="1">
                <a:latin typeface="Georgia" pitchFamily="18" charset="0"/>
              </a:rPr>
              <a:t>(war, tournaments)</a:t>
            </a:r>
          </a:p>
          <a:p>
            <a:r>
              <a:rPr lang="en-US" sz="4800" b="1">
                <a:latin typeface="Georgia" pitchFamily="18" charset="0"/>
              </a:rPr>
              <a:t>Trial by </a:t>
            </a:r>
            <a:r>
              <a:rPr lang="en-US" sz="4800" b="1">
                <a:solidFill>
                  <a:srgbClr val="66FF99"/>
                </a:solidFill>
                <a:latin typeface="Georgia" pitchFamily="18" charset="0"/>
              </a:rPr>
              <a:t>Compurgation</a:t>
            </a:r>
            <a:r>
              <a:rPr lang="en-US" sz="4800" b="1">
                <a:latin typeface="Georgia" pitchFamily="18" charset="0"/>
              </a:rPr>
              <a:t> 	</a:t>
            </a:r>
            <a:r>
              <a:rPr lang="en-US" sz="4400" b="1">
                <a:latin typeface="Georgia" pitchFamily="18" charset="0"/>
              </a:rPr>
              <a:t>(“Oath-taking”)</a:t>
            </a:r>
          </a:p>
          <a:p>
            <a:r>
              <a:rPr lang="en-US" sz="4800" b="1">
                <a:latin typeface="Georgia" pitchFamily="18" charset="0"/>
              </a:rPr>
              <a:t>Trial by </a:t>
            </a:r>
            <a:r>
              <a:rPr lang="en-US" sz="4800" b="1">
                <a:solidFill>
                  <a:srgbClr val="66FF99"/>
                </a:solidFill>
                <a:latin typeface="Georgia" pitchFamily="18" charset="0"/>
              </a:rPr>
              <a:t>Ordeal</a:t>
            </a:r>
          </a:p>
        </p:txBody>
      </p:sp>
      <p:pic>
        <p:nvPicPr>
          <p:cNvPr id="24581" name="Picture 1029" descr="Joust-7399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295400"/>
            <a:ext cx="1905000" cy="1895475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4583" name="Picture 1031" descr="ord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419600"/>
            <a:ext cx="2182813" cy="22098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MANORALISM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733800"/>
          </a:xfrm>
          <a:solidFill>
            <a:schemeClr val="bg1"/>
          </a:solidFill>
          <a:ln w="57150">
            <a:solidFill>
              <a:srgbClr val="800000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US" sz="5400">
                <a:latin typeface="Georgia" pitchFamily="18" charset="0"/>
              </a:rPr>
              <a:t>“The economic system centered around feudalism, run by nobles and worked by serfs.”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457200"/>
            <a:ext cx="3886200" cy="2773363"/>
          </a:xfrm>
        </p:spPr>
        <p:txBody>
          <a:bodyPr/>
          <a:lstStyle/>
          <a:p>
            <a:r>
              <a:rPr lang="en-US" sz="72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rail Light" pitchFamily="34" charset="0"/>
              </a:rPr>
              <a:t>THE  MANOR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4400">
                <a:latin typeface="Grail Light" pitchFamily="34" charset="0"/>
              </a:rPr>
              <a:t>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741613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741613" y="2286000"/>
            <a:ext cx="3660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pic>
        <p:nvPicPr>
          <p:cNvPr id="16391" name="Picture 7" descr="English Village scene with church in Autumn in K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657600"/>
            <a:ext cx="3657600" cy="24384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6393" name="Picture 9" descr="mar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43413" cy="6858000"/>
          </a:xfrm>
          <a:prstGeom prst="rect">
            <a:avLst/>
          </a:prstGeom>
          <a:noFill/>
        </p:spPr>
      </p:pic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419600" y="0"/>
            <a:ext cx="76200" cy="6858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3733800" cy="1143000"/>
          </a:xfrm>
          <a:solidFill>
            <a:srgbClr val="99CC00"/>
          </a:solidFill>
        </p:spPr>
        <p:txBody>
          <a:bodyPr/>
          <a:lstStyle/>
          <a:p>
            <a:r>
              <a:rPr lang="en-US" sz="5400" b="1">
                <a:effectLst>
                  <a:outerShdw blurRad="38100" dist="38100" dir="2700000" algn="tl">
                    <a:srgbClr val="FFFFFF"/>
                  </a:outerShdw>
                </a:effectLst>
                <a:latin typeface="Grail Light" pitchFamily="34" charset="0"/>
              </a:rPr>
              <a:t>The Manor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1066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>
                <a:latin typeface="Georgia" pitchFamily="18" charset="0"/>
              </a:rPr>
              <a:t>1.</a:t>
            </a:r>
            <a:r>
              <a:rPr lang="en-US" sz="2400">
                <a:latin typeface="Georgia" pitchFamily="18" charset="0"/>
              </a:rPr>
              <a:t>  </a:t>
            </a:r>
            <a:r>
              <a:rPr lang="en-US">
                <a:solidFill>
                  <a:schemeClr val="bg1"/>
                </a:solidFill>
                <a:latin typeface="Georgia" pitchFamily="18" charset="0"/>
              </a:rPr>
              <a:t>Manor House</a:t>
            </a:r>
            <a:r>
              <a:rPr lang="en-US">
                <a:latin typeface="Georgia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latin typeface="Georgia" pitchFamily="18" charset="0"/>
              </a:rPr>
              <a:t>(castle)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200" y="2590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FontTx/>
              <a:buAutoNum type="arabicPeriod" startAt="2"/>
            </a:pPr>
            <a:r>
              <a:rPr lang="en-US" sz="3200">
                <a:solidFill>
                  <a:schemeClr val="bg1"/>
                </a:solidFill>
                <a:latin typeface="Georgia" pitchFamily="18" charset="0"/>
              </a:rPr>
              <a:t>“Commons”</a:t>
            </a:r>
            <a:r>
              <a:rPr lang="en-US" sz="3200">
                <a:latin typeface="Georgia" pitchFamily="18" charset="0"/>
              </a:rPr>
              <a:t> </a:t>
            </a:r>
          </a:p>
          <a:p>
            <a:pPr marL="609600" indent="-609600" eaLnBrk="1" hangingPunct="1">
              <a:spcBef>
                <a:spcPct val="20000"/>
              </a:spcBef>
            </a:pPr>
            <a:r>
              <a:rPr lang="en-US" sz="3200">
                <a:latin typeface="Georgia" pitchFamily="18" charset="0"/>
              </a:rPr>
              <a:t>(pastures)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" y="3733800"/>
            <a:ext cx="830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FontTx/>
              <a:buAutoNum type="arabicPeriod" startAt="3"/>
            </a:pPr>
            <a:r>
              <a:rPr lang="en-US" sz="3200">
                <a:solidFill>
                  <a:schemeClr val="bg1"/>
                </a:solidFill>
                <a:latin typeface="Georgia" pitchFamily="18" charset="0"/>
              </a:rPr>
              <a:t>Fields</a:t>
            </a:r>
            <a:r>
              <a:rPr lang="en-US" sz="3200">
                <a:latin typeface="Georgia" pitchFamily="18" charset="0"/>
              </a:rPr>
              <a:t> (open, </a:t>
            </a:r>
          </a:p>
          <a:p>
            <a:pPr marL="609600" indent="-609600" eaLnBrk="1" hangingPunct="1">
              <a:spcBef>
                <a:spcPct val="20000"/>
              </a:spcBef>
            </a:pPr>
            <a:r>
              <a:rPr lang="en-US" sz="3200">
                <a:latin typeface="Georgia" pitchFamily="18" charset="0"/>
              </a:rPr>
              <a:t>divided into strips)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57200" y="5105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>
                <a:latin typeface="Georgia" pitchFamily="18" charset="0"/>
              </a:rPr>
              <a:t>4.  </a:t>
            </a:r>
            <a:r>
              <a:rPr lang="en-US" sz="3200">
                <a:solidFill>
                  <a:schemeClr val="bg1"/>
                </a:solidFill>
                <a:latin typeface="Georgia" pitchFamily="18" charset="0"/>
              </a:rPr>
              <a:t>Local village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57200" y="5867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>
                <a:latin typeface="Georgia" pitchFamily="18" charset="0"/>
              </a:rPr>
              <a:t>5.  </a:t>
            </a:r>
            <a:r>
              <a:rPr lang="en-US" sz="3200">
                <a:solidFill>
                  <a:schemeClr val="bg1"/>
                </a:solidFill>
                <a:latin typeface="Georgia" pitchFamily="18" charset="0"/>
              </a:rPr>
              <a:t>Chapel</a:t>
            </a:r>
          </a:p>
        </p:txBody>
      </p:sp>
      <p:pic>
        <p:nvPicPr>
          <p:cNvPr id="17416" name="Picture 8" descr="Medieval Man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0525" y="0"/>
            <a:ext cx="4943475" cy="6858000"/>
          </a:xfrm>
          <a:prstGeom prst="rect">
            <a:avLst/>
          </a:prstGeom>
          <a:noFill/>
        </p:spPr>
      </p:pic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5029200" y="2133600"/>
            <a:ext cx="1371600" cy="8382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7467600" y="3200400"/>
            <a:ext cx="1524000" cy="1143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5943600" y="2971800"/>
            <a:ext cx="762000" cy="685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6705600" y="1981200"/>
            <a:ext cx="1676400" cy="8382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5181600" y="4267200"/>
            <a:ext cx="762000" cy="685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build="p"/>
      <p:bldP spid="17412" grpId="0"/>
      <p:bldP spid="17413" grpId="0"/>
      <p:bldP spid="17414" grpId="0"/>
      <p:bldP spid="17415" grpId="0"/>
      <p:bldP spid="17417" grpId="0" animBg="1"/>
      <p:bldP spid="17418" grpId="0" animBg="1"/>
      <p:bldP spid="17419" grpId="0" animBg="1"/>
      <p:bldP spid="17420" grpId="0" animBg="1"/>
      <p:bldP spid="1742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rush Script MT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rush Script MT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230</Words>
  <Application>Microsoft Office PowerPoint</Application>
  <PresentationFormat>On-screen Show (4:3)</PresentationFormat>
  <Paragraphs>82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Georgia</vt:lpstr>
      <vt:lpstr>Grail Light</vt:lpstr>
      <vt:lpstr>Brush Script MT</vt:lpstr>
      <vt:lpstr>Default Design</vt:lpstr>
      <vt:lpstr>FEUDALISM &amp; MANORALISM</vt:lpstr>
      <vt:lpstr>FEUDALISM</vt:lpstr>
      <vt:lpstr>Setting</vt:lpstr>
      <vt:lpstr>Slide 4</vt:lpstr>
      <vt:lpstr>Characteristics</vt:lpstr>
      <vt:lpstr>Feudal Justice</vt:lpstr>
      <vt:lpstr>MANORALISM</vt:lpstr>
      <vt:lpstr>THE  MANOR</vt:lpstr>
      <vt:lpstr>The Manor</vt:lpstr>
      <vt:lpstr>The Manor</vt:lpstr>
      <vt:lpstr>Peasant Life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KREEVES</cp:lastModifiedBy>
  <cp:revision>12</cp:revision>
  <cp:lastPrinted>1601-01-01T00:00:00Z</cp:lastPrinted>
  <dcterms:created xsi:type="dcterms:W3CDTF">1601-01-01T00:00:00Z</dcterms:created>
  <dcterms:modified xsi:type="dcterms:W3CDTF">2010-11-02T11:06:57Z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