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sldIdLst>
    <p:sldId id="257" r:id="rId2"/>
    <p:sldId id="256" r:id="rId3"/>
    <p:sldId id="277" r:id="rId4"/>
    <p:sldId id="274" r:id="rId5"/>
    <p:sldId id="258" r:id="rId6"/>
    <p:sldId id="259" r:id="rId7"/>
    <p:sldId id="276" r:id="rId8"/>
    <p:sldId id="261" r:id="rId9"/>
    <p:sldId id="260" r:id="rId10"/>
    <p:sldId id="262" r:id="rId11"/>
    <p:sldId id="263" r:id="rId12"/>
    <p:sldId id="264" r:id="rId13"/>
    <p:sldId id="265" r:id="rId14"/>
    <p:sldId id="266" r:id="rId15"/>
    <p:sldId id="267" r:id="rId16"/>
    <p:sldId id="268" r:id="rId17"/>
    <p:sldId id="269" r:id="rId18"/>
    <p:sldId id="270" r:id="rId19"/>
    <p:sldId id="271" r:id="rId20"/>
    <p:sldId id="272" r:id="rId21"/>
    <p:sldId id="278" r:id="rId22"/>
    <p:sldId id="273" r:id="rId23"/>
    <p:sldId id="27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lstStyle>
          <a:p>
            <a:fld id="{E3A1A1D3-B96D-474E-8C90-4CC688B48D8D}" type="datetimeFigureOut">
              <a:rPr lang="en-US" smtClean="0"/>
              <a:pPr/>
              <a:t>8/24/2018</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lstStyle>
          <a:p>
            <a:fld id="{7BC41667-7291-42E8-B00B-345BA584089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A1A1D3-B96D-474E-8C90-4CC688B48D8D}" type="datetimeFigureOut">
              <a:rPr lang="en-US" smtClean="0"/>
              <a:pPr/>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2B492-C2C6-9B41-A203-432A15E736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E3A1A1D3-B96D-474E-8C90-4CC688B48D8D}" type="datetimeFigureOut">
              <a:rPr lang="en-US" smtClean="0"/>
              <a:pPr/>
              <a:t>8/24/2018</a:t>
            </a:fld>
            <a:endParaRPr lang="en-US"/>
          </a:p>
        </p:txBody>
      </p:sp>
      <p:sp>
        <p:nvSpPr>
          <p:cNvPr id="5" name="Footer Placeholder 4"/>
          <p:cNvSpPr>
            <a:spLocks noGrp="1"/>
          </p:cNvSpPr>
          <p:nvPr>
            <p:ph type="ftr" sz="quarter" idx="11"/>
          </p:nvPr>
        </p:nvSpPr>
        <p:spPr>
          <a:xfrm>
            <a:off x="457200" y="6556248"/>
            <a:ext cx="3657600" cy="228600"/>
          </a:xfrm>
        </p:spPr>
        <p:txBody>
          <a:bodyPr/>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lstStyle>
          <a:p>
            <a:fld id="{A182B492-C2C6-9B41-A203-432A15E736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A1A1D3-B96D-474E-8C90-4CC688B48D8D}" type="datetimeFigureOut">
              <a:rPr lang="en-US" smtClean="0"/>
              <a:pPr/>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2B492-C2C6-9B41-A203-432A15E736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lstStyle>
          <a:p>
            <a:fld id="{E3A1A1D3-B96D-474E-8C90-4CC688B48D8D}" type="datetimeFigureOut">
              <a:rPr lang="en-US" smtClean="0"/>
              <a:pPr/>
              <a:t>8/24/2018</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p>
            <a:fld id="{A182B492-C2C6-9B41-A203-432A15E736A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3A1A1D3-B96D-474E-8C90-4CC688B48D8D}" type="datetimeFigureOut">
              <a:rPr lang="en-US" smtClean="0"/>
              <a:pPr/>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82B492-C2C6-9B41-A203-432A15E736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3A1A1D3-B96D-474E-8C90-4CC688B48D8D}" type="datetimeFigureOut">
              <a:rPr lang="en-US" smtClean="0"/>
              <a:pPr/>
              <a:t>8/24/2018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82B492-C2C6-9B41-A203-432A15E736A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3A1A1D3-B96D-474E-8C90-4CC688B48D8D}" type="datetimeFigureOut">
              <a:rPr lang="en-US" smtClean="0"/>
              <a:pPr/>
              <a:t>8/24/2018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82B492-C2C6-9B41-A203-432A15E736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E3A1A1D3-B96D-474E-8C90-4CC688B48D8D}" type="datetimeFigureOut">
              <a:rPr lang="en-US" smtClean="0"/>
              <a:pPr/>
              <a:t>8/24/2018</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p>
            <a:fld id="{A182B492-C2C6-9B41-A203-432A15E736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3A1A1D3-B96D-474E-8C90-4CC688B48D8D}" type="datetimeFigureOut">
              <a:rPr lang="en-US" smtClean="0"/>
              <a:pPr/>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p>
            <a:fld id="{E3A1A1D3-B96D-474E-8C90-4CC688B48D8D}" type="datetimeFigureOut">
              <a:rPr lang="en-US" smtClean="0"/>
              <a:pPr/>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82B492-C2C6-9B41-A203-432A15E736A7}"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lstStyle>
          <a:p>
            <a:fld id="{E3A1A1D3-B96D-474E-8C90-4CC688B48D8D}" type="datetimeFigureOut">
              <a:rPr lang="en-US" smtClean="0"/>
              <a:pPr/>
              <a:t>8/24/2018</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lstStyle>
          <a:p>
            <a:fld id="{A182B492-C2C6-9B41-A203-432A15E736A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5807" y="1578820"/>
            <a:ext cx="6128192" cy="2868168"/>
          </a:xfrm>
        </p:spPr>
        <p:txBody>
          <a:bodyPr/>
          <a:lstStyle/>
          <a:p>
            <a:pPr algn="ctr"/>
            <a:r>
              <a:rPr lang="en-US" sz="7900" i="1" dirty="0" smtClean="0">
                <a:latin typeface="Georgia"/>
                <a:cs typeface="Georgia"/>
              </a:rPr>
              <a:t>Colonial Society</a:t>
            </a:r>
            <a:endParaRPr lang="en-US" sz="7900" i="1" dirty="0">
              <a:latin typeface="Georgia"/>
              <a:cs typeface="Georgia"/>
            </a:endParaRPr>
          </a:p>
        </p:txBody>
      </p:sp>
      <p:pic>
        <p:nvPicPr>
          <p:cNvPr id="4" name="Picture 3"/>
          <p:cNvPicPr>
            <a:picLocks noChangeAspect="1"/>
          </p:cNvPicPr>
          <p:nvPr/>
        </p:nvPicPr>
        <p:blipFill>
          <a:blip r:embed="rId2"/>
          <a:stretch>
            <a:fillRect/>
          </a:stretch>
        </p:blipFill>
        <p:spPr>
          <a:xfrm>
            <a:off x="1" y="0"/>
            <a:ext cx="3015806" cy="2351069"/>
          </a:xfrm>
          <a:prstGeom prst="rect">
            <a:avLst/>
          </a:prstGeom>
        </p:spPr>
      </p:pic>
      <p:pic>
        <p:nvPicPr>
          <p:cNvPr id="5" name="Picture 4"/>
          <p:cNvPicPr>
            <a:picLocks noChangeAspect="1"/>
          </p:cNvPicPr>
          <p:nvPr/>
        </p:nvPicPr>
        <p:blipFill>
          <a:blip r:embed="rId3"/>
          <a:stretch>
            <a:fillRect/>
          </a:stretch>
        </p:blipFill>
        <p:spPr>
          <a:xfrm>
            <a:off x="-61516" y="2351069"/>
            <a:ext cx="3077324" cy="2418451"/>
          </a:xfrm>
          <a:prstGeom prst="rect">
            <a:avLst/>
          </a:prstGeom>
        </p:spPr>
      </p:pic>
      <p:pic>
        <p:nvPicPr>
          <p:cNvPr id="6" name="Picture 5"/>
          <p:cNvPicPr>
            <a:picLocks noChangeAspect="1"/>
          </p:cNvPicPr>
          <p:nvPr/>
        </p:nvPicPr>
        <p:blipFill>
          <a:blip r:embed="rId4"/>
          <a:stretch>
            <a:fillRect/>
          </a:stretch>
        </p:blipFill>
        <p:spPr>
          <a:xfrm>
            <a:off x="2" y="4769520"/>
            <a:ext cx="3015806" cy="2088479"/>
          </a:xfrm>
          <a:prstGeom prst="rect">
            <a:avLst/>
          </a:prstGeom>
        </p:spPr>
      </p:pic>
      <p:sp>
        <p:nvSpPr>
          <p:cNvPr id="7" name="TextBox 6"/>
          <p:cNvSpPr txBox="1"/>
          <p:nvPr/>
        </p:nvSpPr>
        <p:spPr>
          <a:xfrm>
            <a:off x="4416778" y="6053667"/>
            <a:ext cx="3146778" cy="646331"/>
          </a:xfrm>
          <a:prstGeom prst="rect">
            <a:avLst/>
          </a:prstGeom>
          <a:noFill/>
        </p:spPr>
        <p:txBody>
          <a:bodyPr wrap="square" rtlCol="0">
            <a:spAutoFit/>
          </a:bodyPr>
          <a:lstStyle/>
          <a:p>
            <a:pPr algn="ctr"/>
            <a:r>
              <a:rPr lang="en-US" dirty="0" smtClean="0">
                <a:solidFill>
                  <a:schemeClr val="accent4"/>
                </a:solidFill>
              </a:rPr>
              <a:t>Karen H. Reeves</a:t>
            </a:r>
          </a:p>
          <a:p>
            <a:pPr algn="ctr"/>
            <a:r>
              <a:rPr lang="en-US" dirty="0" smtClean="0">
                <a:solidFill>
                  <a:schemeClr val="accent4"/>
                </a:solidFill>
              </a:rPr>
              <a:t>Edmund Burke Academy</a:t>
            </a:r>
            <a:endParaRPr lang="en-US" dirty="0">
              <a:solidFill>
                <a:schemeClr val="accent4"/>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846666"/>
            <a:ext cx="6366801" cy="5658555"/>
          </a:xfrm>
        </p:spPr>
        <p:txBody>
          <a:bodyPr>
            <a:normAutofit fontScale="92500"/>
          </a:bodyPr>
          <a:lstStyle/>
          <a:p>
            <a:pPr algn="l">
              <a:buClrTx/>
            </a:pPr>
            <a:r>
              <a:rPr lang="en-US" sz="6300" b="1" dirty="0" smtClean="0">
                <a:solidFill>
                  <a:schemeClr val="accent4"/>
                </a:solidFill>
                <a:latin typeface="Georgia"/>
                <a:cs typeface="Georgia"/>
              </a:rPr>
              <a:t>Middle Colonies</a:t>
            </a:r>
          </a:p>
          <a:p>
            <a:pPr algn="l">
              <a:buClrTx/>
              <a:buFont typeface="Arial"/>
              <a:buChar char="•"/>
            </a:pPr>
            <a:r>
              <a:rPr lang="en-US" sz="4000" dirty="0" smtClean="0">
                <a:latin typeface="Georgia"/>
                <a:cs typeface="Georgia"/>
              </a:rPr>
              <a:t>Rich soil = &lt;200 acre farms</a:t>
            </a:r>
          </a:p>
          <a:p>
            <a:pPr algn="l">
              <a:buClrTx/>
              <a:buFont typeface="Arial"/>
              <a:buChar char="•"/>
            </a:pPr>
            <a:r>
              <a:rPr lang="en-US" sz="4000" dirty="0" smtClean="0">
                <a:latin typeface="Georgia"/>
                <a:cs typeface="Georgia"/>
              </a:rPr>
              <a:t>Corn, wheat for export</a:t>
            </a:r>
          </a:p>
          <a:p>
            <a:pPr algn="l">
              <a:buClrTx/>
              <a:buFont typeface="Arial"/>
              <a:buChar char="•"/>
            </a:pPr>
            <a:r>
              <a:rPr lang="en-US" sz="4000" dirty="0" smtClean="0">
                <a:latin typeface="Georgia"/>
                <a:cs typeface="Georgia"/>
              </a:rPr>
              <a:t>Family, indentured servants, hired hands</a:t>
            </a:r>
          </a:p>
          <a:p>
            <a:pPr algn="l">
              <a:buClrTx/>
              <a:buFont typeface="Arial"/>
              <a:buChar char="•"/>
            </a:pPr>
            <a:r>
              <a:rPr lang="en-US" sz="4000" dirty="0" smtClean="0">
                <a:latin typeface="Georgia"/>
                <a:cs typeface="Georgia"/>
              </a:rPr>
              <a:t>Trading, logging, fishing, shipbuilding, rum-distilling</a:t>
            </a:r>
          </a:p>
          <a:p>
            <a:pPr algn="l">
              <a:buClrTx/>
              <a:buFont typeface="Arial"/>
              <a:buChar char="•"/>
            </a:pPr>
            <a:r>
              <a:rPr lang="en-US" sz="4000" dirty="0" smtClean="0">
                <a:latin typeface="Georgia"/>
                <a:cs typeface="Georgia"/>
              </a:rPr>
              <a:t>Philadelphia, New York</a:t>
            </a:r>
          </a:p>
        </p:txBody>
      </p:sp>
      <p:sp>
        <p:nvSpPr>
          <p:cNvPr id="6" name="TextBox 5"/>
          <p:cNvSpPr txBox="1"/>
          <p:nvPr/>
        </p:nvSpPr>
        <p:spPr>
          <a:xfrm rot="16200000">
            <a:off x="-1248278" y="1486309"/>
            <a:ext cx="4942395"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Regional Economies</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846666"/>
            <a:ext cx="6366801" cy="5136445"/>
          </a:xfrm>
        </p:spPr>
        <p:txBody>
          <a:bodyPr>
            <a:normAutofit lnSpcReduction="10000"/>
          </a:bodyPr>
          <a:lstStyle/>
          <a:p>
            <a:pPr algn="l">
              <a:buClrTx/>
            </a:pPr>
            <a:r>
              <a:rPr lang="en-US" sz="6300" b="1" dirty="0" smtClean="0">
                <a:solidFill>
                  <a:schemeClr val="accent4"/>
                </a:solidFill>
                <a:latin typeface="Georgia"/>
                <a:cs typeface="Georgia"/>
              </a:rPr>
              <a:t>South</a:t>
            </a:r>
          </a:p>
          <a:p>
            <a:pPr algn="l">
              <a:buClrTx/>
              <a:buFont typeface="Arial"/>
              <a:buChar char="•"/>
            </a:pPr>
            <a:r>
              <a:rPr lang="en-US" sz="4000" dirty="0" smtClean="0">
                <a:latin typeface="Georgia"/>
                <a:cs typeface="Georgia"/>
              </a:rPr>
              <a:t>Diverse climate, soil</a:t>
            </a:r>
          </a:p>
          <a:p>
            <a:pPr algn="l">
              <a:buClrTx/>
              <a:buFont typeface="Arial"/>
              <a:buChar char="•"/>
            </a:pPr>
            <a:r>
              <a:rPr lang="en-US" sz="4000" dirty="0" smtClean="0">
                <a:latin typeface="Georgia"/>
                <a:cs typeface="Georgia"/>
              </a:rPr>
              <a:t>Small family farms + plantations &gt;2000 acres</a:t>
            </a:r>
          </a:p>
          <a:p>
            <a:pPr algn="l">
              <a:buClrTx/>
              <a:buFont typeface="Arial"/>
              <a:buChar char="•"/>
            </a:pPr>
            <a:r>
              <a:rPr lang="en-US" sz="4000" dirty="0" smtClean="0">
                <a:latin typeface="Georgia"/>
                <a:cs typeface="Georgia"/>
              </a:rPr>
              <a:t>Family, hired hands, slaves</a:t>
            </a:r>
          </a:p>
          <a:p>
            <a:pPr algn="l">
              <a:buClrTx/>
              <a:buFont typeface="Arial"/>
              <a:buChar char="•"/>
            </a:pPr>
            <a:r>
              <a:rPr lang="en-US" sz="4000" dirty="0" smtClean="0">
                <a:latin typeface="Georgia"/>
                <a:cs typeface="Georgia"/>
              </a:rPr>
              <a:t>Tobacco, naval stores (tar, pitch), rice, indigo</a:t>
            </a:r>
          </a:p>
          <a:p>
            <a:pPr algn="l">
              <a:buClrTx/>
              <a:buFont typeface="Arial"/>
              <a:buChar char="•"/>
            </a:pPr>
            <a:r>
              <a:rPr lang="en-US" sz="4000" dirty="0" smtClean="0">
                <a:latin typeface="Georgia"/>
                <a:cs typeface="Georgia"/>
              </a:rPr>
              <a:t>Charleston</a:t>
            </a:r>
          </a:p>
        </p:txBody>
      </p:sp>
      <p:sp>
        <p:nvSpPr>
          <p:cNvPr id="6" name="TextBox 5"/>
          <p:cNvSpPr txBox="1"/>
          <p:nvPr/>
        </p:nvSpPr>
        <p:spPr>
          <a:xfrm rot="16200000">
            <a:off x="-1248278" y="1486309"/>
            <a:ext cx="4942395"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Regional Economies</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fontScale="92500" lnSpcReduction="10000"/>
          </a:bodyPr>
          <a:lstStyle/>
          <a:p>
            <a:pPr algn="l">
              <a:buClrTx/>
            </a:pPr>
            <a:r>
              <a:rPr lang="en-US" sz="4800" b="1" dirty="0" smtClean="0">
                <a:solidFill>
                  <a:schemeClr val="accent4"/>
                </a:solidFill>
                <a:latin typeface="Georgia"/>
                <a:cs typeface="Georgia"/>
              </a:rPr>
              <a:t>Denominations</a:t>
            </a:r>
          </a:p>
          <a:p>
            <a:pPr algn="l">
              <a:buClrTx/>
              <a:buFont typeface="Arial"/>
              <a:buChar char="•"/>
            </a:pPr>
            <a:r>
              <a:rPr lang="en-US" sz="4000" i="1" dirty="0" smtClean="0">
                <a:solidFill>
                  <a:srgbClr val="F9B639"/>
                </a:solidFill>
                <a:latin typeface="Georgia"/>
                <a:cs typeface="Georgia"/>
              </a:rPr>
              <a:t>New England</a:t>
            </a:r>
            <a:r>
              <a:rPr lang="en-US" sz="4000" dirty="0" smtClean="0">
                <a:latin typeface="Georgia"/>
                <a:cs typeface="Georgia"/>
              </a:rPr>
              <a:t>: Puritans = Congregationalists</a:t>
            </a:r>
          </a:p>
          <a:p>
            <a:pPr algn="l">
              <a:buClrTx/>
              <a:buFont typeface="Arial"/>
              <a:buChar char="•"/>
            </a:pPr>
            <a:r>
              <a:rPr lang="en-US" sz="4000" i="1" dirty="0" smtClean="0">
                <a:solidFill>
                  <a:srgbClr val="F9B639"/>
                </a:solidFill>
                <a:latin typeface="Georgia"/>
                <a:cs typeface="Georgia"/>
              </a:rPr>
              <a:t>New York</a:t>
            </a:r>
            <a:r>
              <a:rPr lang="en-US" sz="4000" dirty="0" smtClean="0">
                <a:latin typeface="Georgia"/>
                <a:cs typeface="Georgia"/>
              </a:rPr>
              <a:t>: Dutch Reform, Anglican</a:t>
            </a:r>
          </a:p>
          <a:p>
            <a:pPr algn="l">
              <a:buClrTx/>
              <a:buFont typeface="Arial"/>
              <a:buChar char="•"/>
            </a:pPr>
            <a:r>
              <a:rPr lang="en-US" sz="4000" i="1" dirty="0" smtClean="0">
                <a:solidFill>
                  <a:srgbClr val="F9B639"/>
                </a:solidFill>
                <a:latin typeface="Georgia"/>
                <a:cs typeface="Georgia"/>
              </a:rPr>
              <a:t>Pennsylvania</a:t>
            </a:r>
            <a:r>
              <a:rPr lang="en-US" sz="4000" dirty="0" smtClean="0">
                <a:latin typeface="Georgia"/>
                <a:cs typeface="Georgia"/>
              </a:rPr>
              <a:t>: Lutherans, Mennonites, Quakers</a:t>
            </a:r>
          </a:p>
          <a:p>
            <a:pPr algn="l">
              <a:buClrTx/>
              <a:buFont typeface="Arial"/>
              <a:buChar char="•"/>
            </a:pPr>
            <a:r>
              <a:rPr lang="en-US" sz="4000" i="1" dirty="0" smtClean="0">
                <a:solidFill>
                  <a:srgbClr val="F9B639"/>
                </a:solidFill>
                <a:latin typeface="Georgia"/>
                <a:cs typeface="Georgia"/>
              </a:rPr>
              <a:t>South</a:t>
            </a:r>
            <a:r>
              <a:rPr lang="en-US" sz="4000" dirty="0" smtClean="0">
                <a:latin typeface="Georgia"/>
                <a:cs typeface="Georgia"/>
              </a:rPr>
              <a:t>: Anglican</a:t>
            </a:r>
          </a:p>
          <a:p>
            <a:pPr algn="l">
              <a:buClrTx/>
              <a:buFont typeface="Arial"/>
              <a:buChar char="•"/>
            </a:pPr>
            <a:r>
              <a:rPr lang="en-US" sz="4000" i="1" dirty="0" smtClean="0">
                <a:solidFill>
                  <a:srgbClr val="F9B639"/>
                </a:solidFill>
                <a:latin typeface="Georgia"/>
                <a:cs typeface="Georgia"/>
              </a:rPr>
              <a:t>Maryland</a:t>
            </a:r>
            <a:r>
              <a:rPr lang="en-US" sz="4000" dirty="0" smtClean="0">
                <a:latin typeface="Georgia"/>
                <a:cs typeface="Georgia"/>
              </a:rPr>
              <a:t>: Catholics</a:t>
            </a:r>
          </a:p>
          <a:p>
            <a:pPr algn="l">
              <a:buClrTx/>
              <a:buFont typeface="Arial"/>
              <a:buChar char="•"/>
            </a:pPr>
            <a:r>
              <a:rPr lang="en-US" sz="4000" i="1" dirty="0" smtClean="0">
                <a:solidFill>
                  <a:srgbClr val="F9B639"/>
                </a:solidFill>
                <a:latin typeface="Georgia"/>
                <a:cs typeface="Georgia"/>
              </a:rPr>
              <a:t>New York, Boston, Charleston</a:t>
            </a:r>
            <a:r>
              <a:rPr lang="en-US" sz="4000" dirty="0" smtClean="0">
                <a:latin typeface="Georgia"/>
                <a:cs typeface="Georgia"/>
              </a:rPr>
              <a:t>: Some Jewish congregations</a:t>
            </a:r>
          </a:p>
        </p:txBody>
      </p:sp>
      <p:sp>
        <p:nvSpPr>
          <p:cNvPr id="6" name="TextBox 5"/>
          <p:cNvSpPr txBox="1"/>
          <p:nvPr/>
        </p:nvSpPr>
        <p:spPr>
          <a:xfrm rot="16200000">
            <a:off x="-1248278" y="1955668"/>
            <a:ext cx="4942395" cy="1031051"/>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Religion</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2" nodeType="clickEffect">
                                  <p:stCondLst>
                                    <p:cond delay="0"/>
                                  </p:stCondLst>
                                  <p:childTnLst>
                                    <p:set>
                                      <p:cBhvr>
                                        <p:cTn id="7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2" nodeType="clickEffect">
                                  <p:stCondLst>
                                    <p:cond delay="0"/>
                                  </p:stCondLst>
                                  <p:childTnLst>
                                    <p:set>
                                      <p:cBhvr>
                                        <p:cTn id="8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2" nodeType="clickEffect">
                                  <p:stCondLst>
                                    <p:cond delay="0"/>
                                  </p:stCondLst>
                                  <p:childTnLst>
                                    <p:set>
                                      <p:cBhvr>
                                        <p:cTn id="9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2"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2" nodeType="clickEffect">
                                  <p:stCondLst>
                                    <p:cond delay="0"/>
                                  </p:stCondLst>
                                  <p:childTnLst>
                                    <p:set>
                                      <p:cBhvr>
                                        <p:cTn id="10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fontScale="92500" lnSpcReduction="10000"/>
          </a:bodyPr>
          <a:lstStyle/>
          <a:p>
            <a:pPr algn="l">
              <a:buClrTx/>
            </a:pPr>
            <a:r>
              <a:rPr lang="en-US" sz="4800" b="1" dirty="0" smtClean="0">
                <a:solidFill>
                  <a:schemeClr val="accent4"/>
                </a:solidFill>
                <a:latin typeface="Georgia"/>
                <a:cs typeface="Georgia"/>
              </a:rPr>
              <a:t>1730’s-1740’s</a:t>
            </a:r>
          </a:p>
          <a:p>
            <a:pPr algn="l">
              <a:buClrTx/>
            </a:pPr>
            <a:r>
              <a:rPr lang="en-US" sz="4800" b="1" dirty="0" smtClean="0">
                <a:solidFill>
                  <a:schemeClr val="accent4"/>
                </a:solidFill>
                <a:latin typeface="Georgia"/>
                <a:cs typeface="Georgia"/>
              </a:rPr>
              <a:t>“</a:t>
            </a:r>
            <a:r>
              <a:rPr lang="en-US" sz="4645" b="1" i="1" dirty="0" smtClean="0">
                <a:solidFill>
                  <a:schemeClr val="accent4"/>
                </a:solidFill>
                <a:latin typeface="Georgia"/>
                <a:cs typeface="Georgia"/>
              </a:rPr>
              <a:t>fervent expressions of religious feeling among masses of people</a:t>
            </a:r>
            <a:r>
              <a:rPr lang="en-US" sz="4800" b="1" dirty="0" smtClean="0">
                <a:solidFill>
                  <a:schemeClr val="accent4"/>
                </a:solidFill>
                <a:latin typeface="Georgia"/>
                <a:cs typeface="Georgia"/>
              </a:rPr>
              <a:t>”</a:t>
            </a:r>
          </a:p>
          <a:p>
            <a:pPr algn="l">
              <a:buClrTx/>
              <a:buFont typeface="Arial"/>
              <a:buChar char="•"/>
            </a:pPr>
            <a:r>
              <a:rPr lang="en-US" sz="4000" dirty="0" smtClean="0">
                <a:solidFill>
                  <a:srgbClr val="F9B639"/>
                </a:solidFill>
                <a:latin typeface="Georgia"/>
                <a:cs typeface="Georgia"/>
              </a:rPr>
              <a:t>Jonathan Edwards</a:t>
            </a:r>
            <a:r>
              <a:rPr lang="en-US" sz="4000" dirty="0" smtClean="0">
                <a:latin typeface="Georgia"/>
                <a:cs typeface="Georgia"/>
              </a:rPr>
              <a:t>: </a:t>
            </a:r>
            <a:r>
              <a:rPr lang="en-US" sz="4000" i="1" dirty="0" smtClean="0">
                <a:latin typeface="Georgia"/>
                <a:cs typeface="Georgia"/>
              </a:rPr>
              <a:t>Sinners in the Hands of an Angry God</a:t>
            </a:r>
          </a:p>
          <a:p>
            <a:pPr algn="l">
              <a:buClrTx/>
              <a:buFont typeface="Arial"/>
              <a:buChar char="•"/>
            </a:pPr>
            <a:r>
              <a:rPr lang="en-US" sz="4000" dirty="0" smtClean="0">
                <a:solidFill>
                  <a:srgbClr val="F9B639"/>
                </a:solidFill>
                <a:latin typeface="Georgia"/>
                <a:cs typeface="Georgia"/>
              </a:rPr>
              <a:t>George Whitefield</a:t>
            </a:r>
            <a:r>
              <a:rPr lang="en-US" sz="4000" dirty="0" smtClean="0">
                <a:latin typeface="Georgia"/>
                <a:cs typeface="Georgia"/>
              </a:rPr>
              <a:t>: eternal damnation, no need of ministers</a:t>
            </a:r>
          </a:p>
        </p:txBody>
      </p:sp>
      <p:sp>
        <p:nvSpPr>
          <p:cNvPr id="6" name="TextBox 5"/>
          <p:cNvSpPr txBox="1"/>
          <p:nvPr/>
        </p:nvSpPr>
        <p:spPr>
          <a:xfrm rot="16200000">
            <a:off x="-1174087" y="1606435"/>
            <a:ext cx="5182652"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Great Awakening</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dirty="0" smtClean="0">
                <a:solidFill>
                  <a:schemeClr val="accent4"/>
                </a:solidFill>
                <a:latin typeface="Georgia"/>
                <a:cs typeface="Georgia"/>
              </a:rPr>
              <a:t>Religious Impact</a:t>
            </a:r>
          </a:p>
          <a:p>
            <a:pPr algn="l">
              <a:buClrTx/>
              <a:buFont typeface="Arial"/>
              <a:buChar char="•"/>
            </a:pPr>
            <a:r>
              <a:rPr lang="en-US" sz="3200" b="1" dirty="0" smtClean="0">
                <a:solidFill>
                  <a:schemeClr val="bg1"/>
                </a:solidFill>
                <a:latin typeface="Georgia"/>
                <a:cs typeface="Georgia"/>
              </a:rPr>
              <a:t>Increased emotionalism in Protestant faith</a:t>
            </a:r>
          </a:p>
          <a:p>
            <a:pPr algn="l">
              <a:buClrTx/>
              <a:buFont typeface="Arial"/>
              <a:buChar char="•"/>
            </a:pPr>
            <a:r>
              <a:rPr lang="en-US" sz="3200" b="1" dirty="0" smtClean="0">
                <a:solidFill>
                  <a:schemeClr val="bg1"/>
                </a:solidFill>
                <a:latin typeface="Georgia"/>
                <a:cs typeface="Georgia"/>
              </a:rPr>
              <a:t>Bibles more common in homes</a:t>
            </a:r>
          </a:p>
          <a:p>
            <a:pPr algn="l">
              <a:buClrTx/>
              <a:buFont typeface="Arial"/>
              <a:buChar char="•"/>
            </a:pPr>
            <a:r>
              <a:rPr lang="en-US" sz="3200" b="1" dirty="0" smtClean="0">
                <a:solidFill>
                  <a:schemeClr val="accent4"/>
                </a:solidFill>
                <a:latin typeface="Georgia"/>
                <a:cs typeface="Georgia"/>
              </a:rPr>
              <a:t>Denominational Divisions</a:t>
            </a:r>
          </a:p>
          <a:p>
            <a:pPr algn="l">
              <a:buClrTx/>
              <a:buFont typeface="Arial"/>
              <a:buChar char="•"/>
            </a:pPr>
            <a:r>
              <a:rPr lang="en-US" sz="3200" b="1" dirty="0" smtClean="0">
                <a:solidFill>
                  <a:schemeClr val="bg1"/>
                </a:solidFill>
                <a:latin typeface="Georgia"/>
                <a:cs typeface="Georgia"/>
              </a:rPr>
              <a:t>“New lights” vs. “Old lights”</a:t>
            </a:r>
          </a:p>
          <a:p>
            <a:pPr algn="l">
              <a:buClrTx/>
              <a:buFont typeface="Arial"/>
              <a:buChar char="•"/>
            </a:pPr>
            <a:r>
              <a:rPr lang="en-US" sz="3200" b="1" dirty="0" smtClean="0">
                <a:solidFill>
                  <a:schemeClr val="bg1"/>
                </a:solidFill>
                <a:latin typeface="Georgia"/>
                <a:cs typeface="Georgia"/>
              </a:rPr>
              <a:t>More evangelical sects (</a:t>
            </a:r>
            <a:r>
              <a:rPr lang="en-US" sz="3200" b="1" dirty="0" err="1" smtClean="0">
                <a:solidFill>
                  <a:schemeClr val="bg1"/>
                </a:solidFill>
                <a:latin typeface="Georgia"/>
                <a:cs typeface="Georgia"/>
              </a:rPr>
              <a:t>eg</a:t>
            </a:r>
            <a:r>
              <a:rPr lang="en-US" sz="3200" b="1" dirty="0" smtClean="0">
                <a:solidFill>
                  <a:schemeClr val="bg1"/>
                </a:solidFill>
                <a:latin typeface="Georgia"/>
                <a:cs typeface="Georgia"/>
              </a:rPr>
              <a:t>. Baptists, Methodists)</a:t>
            </a:r>
          </a:p>
          <a:p>
            <a:pPr algn="l">
              <a:buClrTx/>
              <a:buFont typeface="Arial"/>
              <a:buChar char="•"/>
            </a:pPr>
            <a:r>
              <a:rPr lang="en-US" sz="3200" b="1" dirty="0" smtClean="0">
                <a:solidFill>
                  <a:schemeClr val="bg1"/>
                </a:solidFill>
                <a:latin typeface="Georgia"/>
                <a:cs typeface="Georgia"/>
              </a:rPr>
              <a:t>More calls for </a:t>
            </a:r>
            <a:r>
              <a:rPr lang="en-US" sz="3200" b="1" i="1" dirty="0" smtClean="0">
                <a:solidFill>
                  <a:schemeClr val="accent4"/>
                </a:solidFill>
                <a:latin typeface="Georgia"/>
                <a:cs typeface="Georgia"/>
              </a:rPr>
              <a:t>separation of church and state</a:t>
            </a:r>
          </a:p>
        </p:txBody>
      </p:sp>
      <p:sp>
        <p:nvSpPr>
          <p:cNvPr id="6" name="TextBox 5"/>
          <p:cNvSpPr txBox="1"/>
          <p:nvPr/>
        </p:nvSpPr>
        <p:spPr>
          <a:xfrm rot="16200000">
            <a:off x="-1174087" y="1606435"/>
            <a:ext cx="5182652"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Great Awakening</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2" nodeType="clickEffect">
                                  <p:stCondLst>
                                    <p:cond delay="0"/>
                                  </p:stCondLst>
                                  <p:childTnLst>
                                    <p:set>
                                      <p:cBhvr>
                                        <p:cTn id="7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2" nodeType="clickEffect">
                                  <p:stCondLst>
                                    <p:cond delay="0"/>
                                  </p:stCondLst>
                                  <p:childTnLst>
                                    <p:set>
                                      <p:cBhvr>
                                        <p:cTn id="8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2" nodeType="clickEffect">
                                  <p:stCondLst>
                                    <p:cond delay="0"/>
                                  </p:stCondLst>
                                  <p:childTnLst>
                                    <p:set>
                                      <p:cBhvr>
                                        <p:cTn id="9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2"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2" nodeType="clickEffect">
                                  <p:stCondLst>
                                    <p:cond delay="0"/>
                                  </p:stCondLst>
                                  <p:childTnLst>
                                    <p:set>
                                      <p:cBhvr>
                                        <p:cTn id="10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dirty="0" smtClean="0">
                <a:solidFill>
                  <a:schemeClr val="accent4"/>
                </a:solidFill>
                <a:latin typeface="Georgia"/>
                <a:cs typeface="Georgia"/>
              </a:rPr>
              <a:t>Political Impact</a:t>
            </a:r>
          </a:p>
          <a:p>
            <a:pPr algn="l">
              <a:buClrTx/>
              <a:buFont typeface="Arial"/>
              <a:buChar char="•"/>
            </a:pPr>
            <a:r>
              <a:rPr lang="en-US" sz="3600" b="1" dirty="0" smtClean="0">
                <a:solidFill>
                  <a:schemeClr val="bg1"/>
                </a:solidFill>
                <a:latin typeface="Georgia"/>
                <a:cs typeface="Georgia"/>
              </a:rPr>
              <a:t>First “common experience” in colonies</a:t>
            </a:r>
          </a:p>
          <a:p>
            <a:pPr algn="l">
              <a:buClrTx/>
              <a:buFont typeface="Arial"/>
              <a:buChar char="•"/>
            </a:pPr>
            <a:r>
              <a:rPr lang="en-US" sz="3600" b="1" dirty="0" smtClean="0">
                <a:solidFill>
                  <a:schemeClr val="bg1"/>
                </a:solidFill>
                <a:latin typeface="Georgia"/>
                <a:cs typeface="Georgia"/>
              </a:rPr>
              <a:t>Democratized religion = greater appreciation for democratic participation</a:t>
            </a:r>
          </a:p>
          <a:p>
            <a:pPr algn="l">
              <a:buClrTx/>
              <a:buFont typeface="Arial"/>
              <a:buChar char="•"/>
            </a:pPr>
            <a:r>
              <a:rPr lang="en-US" sz="3600" b="1" i="1" dirty="0" smtClean="0">
                <a:solidFill>
                  <a:schemeClr val="accent4">
                    <a:lumMod val="60000"/>
                    <a:lumOff val="40000"/>
                  </a:schemeClr>
                </a:solidFill>
                <a:latin typeface="Georgia"/>
                <a:cs typeface="Georgia"/>
              </a:rPr>
              <a:t>Not an idea in 1740, but would form basis for challenging British government by 1770</a:t>
            </a:r>
          </a:p>
        </p:txBody>
      </p:sp>
      <p:sp>
        <p:nvSpPr>
          <p:cNvPr id="6" name="TextBox 5"/>
          <p:cNvSpPr txBox="1"/>
          <p:nvPr/>
        </p:nvSpPr>
        <p:spPr>
          <a:xfrm rot="16200000">
            <a:off x="-1174087" y="1606435"/>
            <a:ext cx="5182652"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Great Awakening</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dirty="0" smtClean="0">
                <a:solidFill>
                  <a:schemeClr val="accent4"/>
                </a:solidFill>
                <a:latin typeface="Georgia"/>
                <a:cs typeface="Georgia"/>
              </a:rPr>
              <a:t>Architecture</a:t>
            </a:r>
          </a:p>
        </p:txBody>
      </p:sp>
      <p:sp>
        <p:nvSpPr>
          <p:cNvPr id="6" name="TextBox 5"/>
          <p:cNvSpPr txBox="1"/>
          <p:nvPr/>
        </p:nvSpPr>
        <p:spPr>
          <a:xfrm rot="16200000">
            <a:off x="-2867574" y="2913479"/>
            <a:ext cx="6858006" cy="1031051"/>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Cultural Life</a:t>
            </a:r>
            <a:endParaRPr lang="en-US" sz="6100" b="1" dirty="0">
              <a:solidFill>
                <a:schemeClr val="bg2">
                  <a:lumMod val="25000"/>
                </a:schemeClr>
              </a:solidFill>
              <a:latin typeface="Copperplate Gothic Bold"/>
              <a:cs typeface="Copperplate Gothic Bold"/>
            </a:endParaRPr>
          </a:p>
        </p:txBody>
      </p:sp>
      <p:pic>
        <p:nvPicPr>
          <p:cNvPr id="5" name="Picture 4"/>
          <p:cNvPicPr>
            <a:picLocks noChangeAspect="1"/>
          </p:cNvPicPr>
          <p:nvPr/>
        </p:nvPicPr>
        <p:blipFill>
          <a:blip r:embed="rId2"/>
          <a:stretch>
            <a:fillRect/>
          </a:stretch>
        </p:blipFill>
        <p:spPr>
          <a:xfrm>
            <a:off x="1509890" y="798688"/>
            <a:ext cx="5150554" cy="4120444"/>
          </a:xfrm>
          <a:prstGeom prst="rect">
            <a:avLst/>
          </a:prstGeom>
          <a:ln w="38100" cap="flat" cmpd="sng" algn="ctr">
            <a:solidFill>
              <a:schemeClr val="bg2">
                <a:lumMod val="10000"/>
              </a:schemeClr>
            </a:solidFill>
            <a:prstDash val="solid"/>
            <a:round/>
            <a:headEnd type="none" w="med" len="med"/>
            <a:tailEnd type="none" w="med" len="med"/>
          </a:ln>
        </p:spPr>
      </p:pic>
      <p:sp>
        <p:nvSpPr>
          <p:cNvPr id="7" name="TextBox 6"/>
          <p:cNvSpPr txBox="1"/>
          <p:nvPr/>
        </p:nvSpPr>
        <p:spPr>
          <a:xfrm>
            <a:off x="6843889" y="1128889"/>
            <a:ext cx="1707444" cy="553998"/>
          </a:xfrm>
          <a:prstGeom prst="rect">
            <a:avLst/>
          </a:prstGeom>
          <a:noFill/>
        </p:spPr>
        <p:txBody>
          <a:bodyPr wrap="square" rtlCol="0">
            <a:spAutoFit/>
          </a:bodyPr>
          <a:lstStyle/>
          <a:p>
            <a:r>
              <a:rPr lang="en-US" sz="3000" dirty="0" smtClean="0">
                <a:solidFill>
                  <a:schemeClr val="bg2"/>
                </a:solidFill>
              </a:rPr>
              <a:t>Georgian</a:t>
            </a:r>
            <a:endParaRPr lang="en-US" sz="3000" dirty="0">
              <a:solidFill>
                <a:schemeClr val="bg2"/>
              </a:solidFill>
            </a:endParaRPr>
          </a:p>
        </p:txBody>
      </p:sp>
      <p:pic>
        <p:nvPicPr>
          <p:cNvPr id="8" name="Picture 7"/>
          <p:cNvPicPr>
            <a:picLocks noChangeAspect="1"/>
          </p:cNvPicPr>
          <p:nvPr/>
        </p:nvPicPr>
        <p:blipFill>
          <a:blip r:embed="rId3"/>
          <a:stretch>
            <a:fillRect/>
          </a:stretch>
        </p:blipFill>
        <p:spPr>
          <a:xfrm>
            <a:off x="3700877" y="2751668"/>
            <a:ext cx="5443123" cy="4082342"/>
          </a:xfrm>
          <a:prstGeom prst="rect">
            <a:avLst/>
          </a:prstGeom>
          <a:noFill/>
          <a:ln w="38100" cmpd="sng">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dirty="0" smtClean="0">
                <a:solidFill>
                  <a:schemeClr val="accent4"/>
                </a:solidFill>
                <a:latin typeface="Georgia"/>
                <a:cs typeface="Georgia"/>
              </a:rPr>
              <a:t>Art</a:t>
            </a:r>
          </a:p>
        </p:txBody>
      </p:sp>
      <p:sp>
        <p:nvSpPr>
          <p:cNvPr id="6" name="TextBox 5"/>
          <p:cNvSpPr txBox="1"/>
          <p:nvPr/>
        </p:nvSpPr>
        <p:spPr>
          <a:xfrm rot="16200000">
            <a:off x="-2867574" y="2913479"/>
            <a:ext cx="6858006" cy="1031051"/>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Cultural Life</a:t>
            </a:r>
            <a:endParaRPr lang="en-US" sz="6100" b="1" dirty="0">
              <a:solidFill>
                <a:schemeClr val="bg2">
                  <a:lumMod val="25000"/>
                </a:schemeClr>
              </a:solidFill>
              <a:latin typeface="Copperplate Gothic Bold"/>
              <a:cs typeface="Copperplate Gothic Bold"/>
            </a:endParaRPr>
          </a:p>
        </p:txBody>
      </p:sp>
      <p:pic>
        <p:nvPicPr>
          <p:cNvPr id="9" name="Picture 8"/>
          <p:cNvPicPr>
            <a:picLocks noChangeAspect="1"/>
          </p:cNvPicPr>
          <p:nvPr/>
        </p:nvPicPr>
        <p:blipFill>
          <a:blip r:embed="rId2"/>
          <a:stretch>
            <a:fillRect/>
          </a:stretch>
        </p:blipFill>
        <p:spPr>
          <a:xfrm>
            <a:off x="-28597" y="1"/>
            <a:ext cx="9172597" cy="6858008"/>
          </a:xfrm>
          <a:prstGeom prst="rect">
            <a:avLst/>
          </a:prstGeom>
        </p:spPr>
      </p:pic>
      <p:sp>
        <p:nvSpPr>
          <p:cNvPr id="10" name="TextBox 9"/>
          <p:cNvSpPr txBox="1"/>
          <p:nvPr/>
        </p:nvSpPr>
        <p:spPr>
          <a:xfrm>
            <a:off x="45903" y="1"/>
            <a:ext cx="5769890" cy="1200329"/>
          </a:xfrm>
          <a:prstGeom prst="rect">
            <a:avLst/>
          </a:prstGeom>
          <a:noFill/>
        </p:spPr>
        <p:txBody>
          <a:bodyPr wrap="square" rtlCol="0">
            <a:spAutoFit/>
          </a:bodyPr>
          <a:lstStyle/>
          <a:p>
            <a:r>
              <a:rPr lang="en-US" sz="3600" b="1" i="1" dirty="0" smtClean="0">
                <a:solidFill>
                  <a:schemeClr val="tx2">
                    <a:lumMod val="50000"/>
                  </a:schemeClr>
                </a:solidFill>
                <a:latin typeface="Georgia"/>
                <a:cs typeface="Georgia"/>
              </a:rPr>
              <a:t>Death of General Wolfe</a:t>
            </a:r>
          </a:p>
          <a:p>
            <a:r>
              <a:rPr lang="en-US" sz="3600" b="1" dirty="0" smtClean="0">
                <a:solidFill>
                  <a:schemeClr val="tx2">
                    <a:lumMod val="50000"/>
                  </a:schemeClr>
                </a:solidFill>
                <a:latin typeface="Georgia"/>
                <a:cs typeface="Georgia"/>
              </a:rPr>
              <a:t>by Benjamin West</a:t>
            </a:r>
            <a:endParaRPr lang="en-US" sz="3600" b="1" dirty="0">
              <a:solidFill>
                <a:schemeClr val="tx2">
                  <a:lumMod val="50000"/>
                </a:schemeClr>
              </a:solidFill>
              <a:latin typeface="Georgia"/>
              <a:cs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dirty="0" smtClean="0">
                <a:solidFill>
                  <a:schemeClr val="accent4"/>
                </a:solidFill>
                <a:latin typeface="Georgia"/>
                <a:cs typeface="Georgia"/>
              </a:rPr>
              <a:t>Art</a:t>
            </a:r>
          </a:p>
        </p:txBody>
      </p:sp>
      <p:sp>
        <p:nvSpPr>
          <p:cNvPr id="6" name="TextBox 5"/>
          <p:cNvSpPr txBox="1"/>
          <p:nvPr/>
        </p:nvSpPr>
        <p:spPr>
          <a:xfrm rot="16200000">
            <a:off x="-2867574" y="2913479"/>
            <a:ext cx="6858006" cy="1031051"/>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Cultural Life</a:t>
            </a:r>
            <a:endParaRPr lang="en-US" sz="6100" b="1" dirty="0">
              <a:solidFill>
                <a:schemeClr val="bg2">
                  <a:lumMod val="25000"/>
                </a:schemeClr>
              </a:solidFill>
              <a:latin typeface="Copperplate Gothic Bold"/>
              <a:cs typeface="Copperplate Gothic Bold"/>
            </a:endParaRPr>
          </a:p>
        </p:txBody>
      </p:sp>
      <p:pic>
        <p:nvPicPr>
          <p:cNvPr id="7" name="Picture 6"/>
          <p:cNvPicPr>
            <a:picLocks noChangeAspect="1"/>
          </p:cNvPicPr>
          <p:nvPr/>
        </p:nvPicPr>
        <p:blipFill>
          <a:blip r:embed="rId2"/>
          <a:stretch>
            <a:fillRect/>
          </a:stretch>
        </p:blipFill>
        <p:spPr>
          <a:xfrm>
            <a:off x="0" y="-324842"/>
            <a:ext cx="9322587" cy="7182850"/>
          </a:xfrm>
          <a:prstGeom prst="rect">
            <a:avLst/>
          </a:prstGeom>
        </p:spPr>
      </p:pic>
      <p:sp>
        <p:nvSpPr>
          <p:cNvPr id="8" name="TextBox 7"/>
          <p:cNvSpPr txBox="1"/>
          <p:nvPr/>
        </p:nvSpPr>
        <p:spPr>
          <a:xfrm>
            <a:off x="103143" y="-324842"/>
            <a:ext cx="9040857" cy="523220"/>
          </a:xfrm>
          <a:prstGeom prst="rect">
            <a:avLst/>
          </a:prstGeom>
          <a:noFill/>
        </p:spPr>
        <p:txBody>
          <a:bodyPr wrap="square" rtlCol="0">
            <a:spAutoFit/>
          </a:bodyPr>
          <a:lstStyle/>
          <a:p>
            <a:r>
              <a:rPr lang="en-US" sz="2800" b="1" i="1" dirty="0" smtClean="0">
                <a:solidFill>
                  <a:schemeClr val="bg2">
                    <a:lumMod val="10000"/>
                  </a:schemeClr>
                </a:solidFill>
                <a:latin typeface="Georgia"/>
                <a:cs typeface="Georgia"/>
              </a:rPr>
              <a:t>Watson and the Shark </a:t>
            </a:r>
            <a:r>
              <a:rPr lang="en-US" sz="2800" b="1" dirty="0" smtClean="0">
                <a:solidFill>
                  <a:schemeClr val="bg2">
                    <a:lumMod val="10000"/>
                  </a:schemeClr>
                </a:solidFill>
                <a:latin typeface="Georgia"/>
                <a:cs typeface="Georgia"/>
              </a:rPr>
              <a:t>by John Singleton Copley</a:t>
            </a:r>
            <a:endParaRPr lang="en-US" sz="2800" b="1" dirty="0">
              <a:solidFill>
                <a:schemeClr val="bg2">
                  <a:lumMod val="10000"/>
                </a:schemeClr>
              </a:solidFill>
              <a:latin typeface="Georgia"/>
              <a:cs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dirty="0" smtClean="0">
                <a:solidFill>
                  <a:schemeClr val="accent4"/>
                </a:solidFill>
                <a:latin typeface="Georgia"/>
                <a:cs typeface="Georgia"/>
              </a:rPr>
              <a:t>Literature</a:t>
            </a:r>
          </a:p>
        </p:txBody>
      </p:sp>
      <p:pic>
        <p:nvPicPr>
          <p:cNvPr id="5" name="Picture 4"/>
          <p:cNvPicPr>
            <a:picLocks noChangeAspect="1"/>
          </p:cNvPicPr>
          <p:nvPr/>
        </p:nvPicPr>
        <p:blipFill>
          <a:blip r:embed="rId2"/>
          <a:stretch>
            <a:fillRect/>
          </a:stretch>
        </p:blipFill>
        <p:spPr>
          <a:xfrm>
            <a:off x="0" y="-1"/>
            <a:ext cx="4859374" cy="5110721"/>
          </a:xfrm>
          <a:prstGeom prst="rect">
            <a:avLst/>
          </a:prstGeom>
        </p:spPr>
      </p:pic>
      <p:sp>
        <p:nvSpPr>
          <p:cNvPr id="7" name="TextBox 6"/>
          <p:cNvSpPr txBox="1"/>
          <p:nvPr/>
        </p:nvSpPr>
        <p:spPr>
          <a:xfrm>
            <a:off x="928642" y="5110721"/>
            <a:ext cx="2102557" cy="892552"/>
          </a:xfrm>
          <a:prstGeom prst="rect">
            <a:avLst/>
          </a:prstGeom>
          <a:noFill/>
        </p:spPr>
        <p:txBody>
          <a:bodyPr wrap="square" rtlCol="0">
            <a:spAutoFit/>
          </a:bodyPr>
          <a:lstStyle/>
          <a:p>
            <a:pPr algn="ctr"/>
            <a:r>
              <a:rPr lang="en-US" sz="2600" b="1" dirty="0" smtClean="0">
                <a:solidFill>
                  <a:schemeClr val="tx2">
                    <a:lumMod val="50000"/>
                  </a:schemeClr>
                </a:solidFill>
                <a:latin typeface="Georgia"/>
                <a:cs typeface="Georgia"/>
              </a:rPr>
              <a:t>Cotton </a:t>
            </a:r>
          </a:p>
          <a:p>
            <a:pPr algn="ctr"/>
            <a:r>
              <a:rPr lang="en-US" sz="2600" b="1" dirty="0" smtClean="0">
                <a:solidFill>
                  <a:schemeClr val="tx2">
                    <a:lumMod val="50000"/>
                  </a:schemeClr>
                </a:solidFill>
                <a:latin typeface="Georgia"/>
                <a:cs typeface="Georgia"/>
              </a:rPr>
              <a:t>Mather</a:t>
            </a:r>
            <a:endParaRPr lang="en-US" sz="2600" b="1" dirty="0">
              <a:solidFill>
                <a:schemeClr val="tx2">
                  <a:lumMod val="50000"/>
                </a:schemeClr>
              </a:solidFill>
              <a:latin typeface="Georgia"/>
              <a:cs typeface="Georgia"/>
            </a:endParaRPr>
          </a:p>
        </p:txBody>
      </p:sp>
      <p:pic>
        <p:nvPicPr>
          <p:cNvPr id="8" name="Picture 7"/>
          <p:cNvPicPr>
            <a:picLocks noChangeAspect="1"/>
          </p:cNvPicPr>
          <p:nvPr/>
        </p:nvPicPr>
        <p:blipFill>
          <a:blip r:embed="rId3"/>
          <a:stretch>
            <a:fillRect/>
          </a:stretch>
        </p:blipFill>
        <p:spPr>
          <a:xfrm>
            <a:off x="4859374" y="0"/>
            <a:ext cx="4284626" cy="5516686"/>
          </a:xfrm>
          <a:prstGeom prst="rect">
            <a:avLst/>
          </a:prstGeom>
        </p:spPr>
      </p:pic>
      <p:sp>
        <p:nvSpPr>
          <p:cNvPr id="9" name="TextBox 8"/>
          <p:cNvSpPr txBox="1"/>
          <p:nvPr/>
        </p:nvSpPr>
        <p:spPr>
          <a:xfrm>
            <a:off x="5997221" y="5709397"/>
            <a:ext cx="2102557" cy="892552"/>
          </a:xfrm>
          <a:prstGeom prst="rect">
            <a:avLst/>
          </a:prstGeom>
          <a:noFill/>
        </p:spPr>
        <p:txBody>
          <a:bodyPr wrap="square" rtlCol="0">
            <a:spAutoFit/>
          </a:bodyPr>
          <a:lstStyle/>
          <a:p>
            <a:pPr algn="ctr"/>
            <a:r>
              <a:rPr lang="en-US" sz="2600" b="1" dirty="0" err="1" smtClean="0">
                <a:solidFill>
                  <a:schemeClr val="bg2"/>
                </a:solidFill>
                <a:latin typeface="Georgia"/>
                <a:cs typeface="Georgia"/>
              </a:rPr>
              <a:t>Phillis</a:t>
            </a:r>
            <a:endParaRPr lang="en-US" sz="2600" b="1" dirty="0" smtClean="0">
              <a:solidFill>
                <a:schemeClr val="bg2"/>
              </a:solidFill>
              <a:latin typeface="Georgia"/>
              <a:cs typeface="Georgia"/>
            </a:endParaRPr>
          </a:p>
          <a:p>
            <a:pPr algn="ctr"/>
            <a:r>
              <a:rPr lang="en-US" sz="2600" b="1" dirty="0" smtClean="0">
                <a:solidFill>
                  <a:schemeClr val="bg2"/>
                </a:solidFill>
                <a:latin typeface="Georgia"/>
                <a:cs typeface="Georgia"/>
              </a:rPr>
              <a:t>Wheatley</a:t>
            </a:r>
            <a:endParaRPr lang="en-US" sz="2600" b="1" dirty="0">
              <a:solidFill>
                <a:schemeClr val="bg2"/>
              </a:solidFill>
              <a:latin typeface="Georgia"/>
              <a:cs typeface="Georgia"/>
            </a:endParaRPr>
          </a:p>
        </p:txBody>
      </p:sp>
      <p:pic>
        <p:nvPicPr>
          <p:cNvPr id="11" name="Picture 10"/>
          <p:cNvPicPr>
            <a:picLocks noChangeAspect="1"/>
          </p:cNvPicPr>
          <p:nvPr/>
        </p:nvPicPr>
        <p:blipFill>
          <a:blip r:embed="rId4"/>
          <a:stretch>
            <a:fillRect/>
          </a:stretch>
        </p:blipFill>
        <p:spPr>
          <a:xfrm>
            <a:off x="-135893" y="0"/>
            <a:ext cx="9279893" cy="11473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1338564"/>
            <a:ext cx="6366801" cy="5182649"/>
          </a:xfrm>
        </p:spPr>
        <p:txBody>
          <a:bodyPr>
            <a:normAutofit/>
          </a:bodyPr>
          <a:lstStyle/>
          <a:p>
            <a:pPr algn="l">
              <a:buClrTx/>
              <a:buFont typeface="Arial"/>
              <a:buChar char="•"/>
            </a:pPr>
            <a:r>
              <a:rPr lang="en-US" sz="4000" dirty="0" smtClean="0"/>
              <a:t>Self Government </a:t>
            </a:r>
            <a:r>
              <a:rPr lang="en-US" sz="2900" dirty="0" smtClean="0">
                <a:solidFill>
                  <a:schemeClr val="accent4"/>
                </a:solidFill>
              </a:rPr>
              <a:t>(white, male landowners; </a:t>
            </a:r>
            <a:r>
              <a:rPr lang="en-US" sz="2900" dirty="0" err="1" smtClean="0">
                <a:solidFill>
                  <a:schemeClr val="accent4"/>
                </a:solidFill>
              </a:rPr>
              <a:t>govs</a:t>
            </a:r>
            <a:r>
              <a:rPr lang="en-US" sz="2900" dirty="0" smtClean="0">
                <a:solidFill>
                  <a:schemeClr val="accent4"/>
                </a:solidFill>
              </a:rPr>
              <a:t> elected RI, CT)</a:t>
            </a:r>
            <a:endParaRPr lang="en-US" sz="4000" dirty="0" smtClean="0">
              <a:solidFill>
                <a:schemeClr val="accent4"/>
              </a:solidFill>
            </a:endParaRPr>
          </a:p>
          <a:p>
            <a:pPr algn="l">
              <a:buClrTx/>
              <a:buFont typeface="Arial"/>
              <a:buChar char="•"/>
            </a:pPr>
            <a:r>
              <a:rPr lang="en-US" sz="4000" dirty="0" smtClean="0"/>
              <a:t>Religious Toleration </a:t>
            </a:r>
            <a:r>
              <a:rPr lang="en-US" sz="2900" dirty="0" smtClean="0">
                <a:solidFill>
                  <a:srgbClr val="F9B639"/>
                </a:solidFill>
              </a:rPr>
              <a:t>(all some tolerance; RI, PA most liberal)</a:t>
            </a:r>
            <a:endParaRPr lang="en-US" sz="4000" dirty="0" smtClean="0">
              <a:solidFill>
                <a:srgbClr val="F9B639"/>
              </a:solidFill>
            </a:endParaRPr>
          </a:p>
          <a:p>
            <a:pPr algn="l">
              <a:buClrTx/>
              <a:buFont typeface="Arial"/>
              <a:buChar char="•"/>
            </a:pPr>
            <a:r>
              <a:rPr lang="en-US" sz="4000" dirty="0" smtClean="0"/>
              <a:t>No Hereditary Aristocracy </a:t>
            </a:r>
            <a:r>
              <a:rPr lang="en-US" sz="2900" dirty="0" smtClean="0">
                <a:solidFill>
                  <a:srgbClr val="F9B639"/>
                </a:solidFill>
              </a:rPr>
              <a:t>(class system based on economics)</a:t>
            </a:r>
            <a:endParaRPr lang="en-US" sz="2900" dirty="0" smtClean="0"/>
          </a:p>
          <a:p>
            <a:pPr algn="l">
              <a:buClrTx/>
              <a:buFont typeface="Arial"/>
              <a:buChar char="•"/>
            </a:pPr>
            <a:r>
              <a:rPr lang="en-US" sz="4000" dirty="0" smtClean="0"/>
              <a:t>Social Mobility </a:t>
            </a:r>
            <a:r>
              <a:rPr lang="en-US" sz="2900" dirty="0" smtClean="0">
                <a:solidFill>
                  <a:srgbClr val="F9B639"/>
                </a:solidFill>
              </a:rPr>
              <a:t>(except for slaves, anyone could move up in society)</a:t>
            </a:r>
            <a:endParaRPr lang="en-US" sz="4000" dirty="0"/>
          </a:p>
        </p:txBody>
      </p:sp>
      <p:sp>
        <p:nvSpPr>
          <p:cNvPr id="6" name="TextBox 5"/>
          <p:cNvSpPr txBox="1"/>
          <p:nvPr/>
        </p:nvSpPr>
        <p:spPr>
          <a:xfrm rot="16200000">
            <a:off x="-939378" y="1177410"/>
            <a:ext cx="4324595"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Colonial Society</a:t>
            </a:r>
            <a:endParaRPr lang="en-US" sz="6100" b="1" dirty="0">
              <a:solidFill>
                <a:schemeClr val="bg2">
                  <a:lumMod val="25000"/>
                </a:schemeClr>
              </a:solidFill>
              <a:latin typeface="Copperplate Gothic Bold"/>
              <a:cs typeface="Copperplate Gothic Bold"/>
            </a:endParaRPr>
          </a:p>
        </p:txBody>
      </p:sp>
      <p:sp>
        <p:nvSpPr>
          <p:cNvPr id="9" name="Title 8"/>
          <p:cNvSpPr>
            <a:spLocks noGrp="1"/>
          </p:cNvSpPr>
          <p:nvPr>
            <p:ph type="ctrTitle"/>
          </p:nvPr>
        </p:nvSpPr>
        <p:spPr>
          <a:xfrm>
            <a:off x="2777199" y="10690"/>
            <a:ext cx="6366801" cy="1045420"/>
          </a:xfrm>
        </p:spPr>
        <p:txBody>
          <a:bodyPr/>
          <a:lstStyle/>
          <a:p>
            <a:pPr algn="l"/>
            <a:r>
              <a:rPr lang="en-US" sz="5600" dirty="0" smtClean="0"/>
              <a:t>Characteristics</a:t>
            </a:r>
            <a:endParaRPr lang="en-US" sz="5600" dirty="0"/>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50000" decel="5000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dirty="0" smtClean="0">
                <a:solidFill>
                  <a:schemeClr val="accent4"/>
                </a:solidFill>
                <a:latin typeface="Georgia"/>
                <a:cs typeface="Georgia"/>
              </a:rPr>
              <a:t>Education</a:t>
            </a:r>
          </a:p>
          <a:p>
            <a:pPr algn="l">
              <a:buClrTx/>
              <a:buFont typeface="Arial"/>
              <a:buChar char="•"/>
            </a:pPr>
            <a:r>
              <a:rPr lang="en-US" sz="3600" b="1" dirty="0" smtClean="0">
                <a:solidFill>
                  <a:schemeClr val="bg1"/>
                </a:solidFill>
                <a:latin typeface="Georgia"/>
                <a:cs typeface="Georgia"/>
              </a:rPr>
              <a:t>1647 Mass. 1</a:t>
            </a:r>
            <a:r>
              <a:rPr lang="en-US" sz="3600" b="1" baseline="30000" dirty="0" smtClean="0">
                <a:solidFill>
                  <a:schemeClr val="bg1"/>
                </a:solidFill>
                <a:latin typeface="Georgia"/>
                <a:cs typeface="Georgia"/>
              </a:rPr>
              <a:t>st</a:t>
            </a:r>
            <a:r>
              <a:rPr lang="en-US" sz="3600" b="1" dirty="0" smtClean="0">
                <a:solidFill>
                  <a:schemeClr val="bg1"/>
                </a:solidFill>
                <a:latin typeface="Georgia"/>
                <a:cs typeface="Georgia"/>
              </a:rPr>
              <a:t> colony to tax for public education</a:t>
            </a:r>
          </a:p>
          <a:p>
            <a:pPr algn="l">
              <a:buClrTx/>
              <a:buFont typeface="Arial"/>
              <a:buChar char="•"/>
            </a:pPr>
            <a:r>
              <a:rPr lang="en-US" sz="3600" b="1" dirty="0" smtClean="0">
                <a:solidFill>
                  <a:schemeClr val="bg1"/>
                </a:solidFill>
                <a:latin typeface="Georgia"/>
                <a:cs typeface="Georgia"/>
              </a:rPr>
              <a:t>Parochial schools</a:t>
            </a:r>
          </a:p>
          <a:p>
            <a:pPr algn="l">
              <a:buClrTx/>
              <a:buFont typeface="Arial"/>
              <a:buChar char="•"/>
            </a:pPr>
            <a:r>
              <a:rPr lang="en-US" sz="3600" b="1" dirty="0" smtClean="0">
                <a:solidFill>
                  <a:schemeClr val="bg1"/>
                </a:solidFill>
                <a:latin typeface="Georgia"/>
                <a:cs typeface="Georgia"/>
              </a:rPr>
              <a:t>Tutors</a:t>
            </a:r>
          </a:p>
          <a:p>
            <a:pPr algn="l">
              <a:buClrTx/>
            </a:pPr>
            <a:r>
              <a:rPr lang="en-US" sz="4000" b="1" dirty="0" smtClean="0">
                <a:solidFill>
                  <a:schemeClr val="accent4"/>
                </a:solidFill>
                <a:latin typeface="Georgia"/>
                <a:cs typeface="Georgia"/>
              </a:rPr>
              <a:t>Colleges</a:t>
            </a:r>
            <a:r>
              <a:rPr lang="en-US" sz="3600" b="1" dirty="0" smtClean="0">
                <a:solidFill>
                  <a:schemeClr val="bg1"/>
                </a:solidFill>
                <a:latin typeface="Georgia"/>
                <a:cs typeface="Georgia"/>
              </a:rPr>
              <a:t> </a:t>
            </a:r>
            <a:r>
              <a:rPr lang="en-US" sz="3300" b="1" dirty="0" smtClean="0">
                <a:solidFill>
                  <a:schemeClr val="bg1"/>
                </a:solidFill>
                <a:latin typeface="Georgia"/>
                <a:cs typeface="Georgia"/>
              </a:rPr>
              <a:t>(est. by churches)</a:t>
            </a:r>
          </a:p>
          <a:p>
            <a:pPr algn="l">
              <a:buClrTx/>
              <a:buFont typeface="Arial"/>
              <a:buChar char="•"/>
            </a:pPr>
            <a:r>
              <a:rPr lang="en-US" sz="2700" b="1" dirty="0" smtClean="0">
                <a:solidFill>
                  <a:schemeClr val="bg1"/>
                </a:solidFill>
                <a:latin typeface="Georgia"/>
                <a:cs typeface="Georgia"/>
              </a:rPr>
              <a:t>Harvard, 1636 (Puritan)</a:t>
            </a:r>
          </a:p>
          <a:p>
            <a:pPr algn="l">
              <a:buClrTx/>
              <a:buFont typeface="Arial"/>
              <a:buChar char="•"/>
            </a:pPr>
            <a:r>
              <a:rPr lang="en-US" sz="2700" b="1" dirty="0" smtClean="0">
                <a:solidFill>
                  <a:schemeClr val="bg1"/>
                </a:solidFill>
                <a:latin typeface="Georgia"/>
                <a:cs typeface="Georgia"/>
              </a:rPr>
              <a:t>Wm. &amp; Mary, 1694 (Anglican)</a:t>
            </a:r>
          </a:p>
          <a:p>
            <a:pPr algn="l">
              <a:buClrTx/>
              <a:buFont typeface="Arial"/>
              <a:buChar char="•"/>
            </a:pPr>
            <a:r>
              <a:rPr lang="en-US" sz="2700" b="1" dirty="0" smtClean="0">
                <a:solidFill>
                  <a:schemeClr val="bg1"/>
                </a:solidFill>
                <a:latin typeface="Georgia"/>
                <a:cs typeface="Georgia"/>
              </a:rPr>
              <a:t>Yale, 1701 (Congregationalists)</a:t>
            </a:r>
          </a:p>
          <a:p>
            <a:pPr algn="l">
              <a:buClrTx/>
              <a:buFont typeface="Arial"/>
              <a:buChar char="•"/>
            </a:pPr>
            <a:r>
              <a:rPr lang="en-US" sz="2700" b="1" dirty="0" smtClean="0">
                <a:solidFill>
                  <a:schemeClr val="bg1"/>
                </a:solidFill>
                <a:latin typeface="Georgia"/>
                <a:cs typeface="Georgia"/>
              </a:rPr>
              <a:t>Princeton, 1746 (Presbyterian)</a:t>
            </a:r>
          </a:p>
          <a:p>
            <a:pPr algn="l">
              <a:buClrTx/>
              <a:buFont typeface="Arial"/>
              <a:buChar char="•"/>
            </a:pPr>
            <a:r>
              <a:rPr lang="en-US" sz="2700" b="1" dirty="0" smtClean="0">
                <a:solidFill>
                  <a:schemeClr val="bg1"/>
                </a:solidFill>
                <a:latin typeface="Georgia"/>
                <a:cs typeface="Georgia"/>
              </a:rPr>
              <a:t>Brown, 1764 (Baptist)</a:t>
            </a:r>
          </a:p>
          <a:p>
            <a:pPr algn="l">
              <a:buClrTx/>
              <a:buFont typeface="Arial"/>
              <a:buChar char="•"/>
            </a:pPr>
            <a:r>
              <a:rPr lang="en-US" sz="2700" b="1" dirty="0" smtClean="0">
                <a:solidFill>
                  <a:schemeClr val="bg1"/>
                </a:solidFill>
                <a:latin typeface="Georgia"/>
                <a:cs typeface="Georgia"/>
              </a:rPr>
              <a:t>Rutgers, 1766 (Reformed)</a:t>
            </a:r>
          </a:p>
        </p:txBody>
      </p:sp>
      <p:sp>
        <p:nvSpPr>
          <p:cNvPr id="6" name="TextBox 5"/>
          <p:cNvSpPr txBox="1"/>
          <p:nvPr/>
        </p:nvSpPr>
        <p:spPr>
          <a:xfrm rot="16200000">
            <a:off x="-1174087" y="1606435"/>
            <a:ext cx="5182652"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Cultural life</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accel="50000" decel="5000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accel="50000" decel="50000"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accel="50000" decel="50000"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 nodeType="clickEffect">
                                  <p:stCondLst>
                                    <p:cond delay="0"/>
                                  </p:stCondLst>
                                  <p:childTnLst>
                                    <p:set>
                                      <p:cBhvr>
                                        <p:cTn id="8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1" nodeType="clickEffect">
                                  <p:stCondLst>
                                    <p:cond delay="0"/>
                                  </p:stCondLst>
                                  <p:childTnLst>
                                    <p:set>
                                      <p:cBhvr>
                                        <p:cTn id="8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1" nodeType="clickEffect">
                                  <p:stCondLst>
                                    <p:cond delay="0"/>
                                  </p:stCondLst>
                                  <p:childTnLst>
                                    <p:set>
                                      <p:cBhvr>
                                        <p:cTn id="9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 nodeType="clickEffect">
                                  <p:stCondLst>
                                    <p:cond delay="0"/>
                                  </p:stCondLst>
                                  <p:childTnLst>
                                    <p:set>
                                      <p:cBhvr>
                                        <p:cTn id="10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 nodeType="clickEffect">
                                  <p:stCondLst>
                                    <p:cond delay="0"/>
                                  </p:stCondLst>
                                  <p:childTnLst>
                                    <p:set>
                                      <p:cBhvr>
                                        <p:cTn id="10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2" nodeType="clickEffect">
                                  <p:stCondLst>
                                    <p:cond delay="0"/>
                                  </p:stCondLst>
                                  <p:childTnLst>
                                    <p:set>
                                      <p:cBhvr>
                                        <p:cTn id="1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2" nodeType="clickEffect">
                                  <p:stCondLst>
                                    <p:cond delay="0"/>
                                  </p:stCondLst>
                                  <p:childTnLst>
                                    <p:set>
                                      <p:cBhvr>
                                        <p:cTn id="1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2" nodeType="clickEffect">
                                  <p:stCondLst>
                                    <p:cond delay="0"/>
                                  </p:stCondLst>
                                  <p:childTnLst>
                                    <p:set>
                                      <p:cBhvr>
                                        <p:cTn id="1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2" nodeType="clickEffect">
                                  <p:stCondLst>
                                    <p:cond delay="0"/>
                                  </p:stCondLst>
                                  <p:childTnLst>
                                    <p:set>
                                      <p:cBhvr>
                                        <p:cTn id="1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2" nodeType="clickEffect">
                                  <p:stCondLst>
                                    <p:cond delay="0"/>
                                  </p:stCondLst>
                                  <p:childTnLst>
                                    <p:set>
                                      <p:cBhvr>
                                        <p:cTn id="1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2" nodeType="clickEffect">
                                  <p:stCondLst>
                                    <p:cond delay="0"/>
                                  </p:stCondLst>
                                  <p:childTnLst>
                                    <p:set>
                                      <p:cBhvr>
                                        <p:cTn id="1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2" nodeType="clickEffect">
                                  <p:stCondLst>
                                    <p:cond delay="0"/>
                                  </p:stCondLst>
                                  <p:childTnLst>
                                    <p:set>
                                      <p:cBhvr>
                                        <p:cTn id="1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2" nodeType="clickEffect">
                                  <p:stCondLst>
                                    <p:cond delay="0"/>
                                  </p:stCondLst>
                                  <p:childTnLst>
                                    <p:set>
                                      <p:cBhvr>
                                        <p:cTn id="1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2" nodeType="clickEffect">
                                  <p:stCondLst>
                                    <p:cond delay="0"/>
                                  </p:stCondLst>
                                  <p:childTnLst>
                                    <p:set>
                                      <p:cBhvr>
                                        <p:cTn id="1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2" nodeType="clickEffect">
                                  <p:stCondLst>
                                    <p:cond delay="0"/>
                                  </p:stCondLst>
                                  <p:childTnLst>
                                    <p:set>
                                      <p:cBhvr>
                                        <p:cTn id="15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smtClean="0">
                <a:solidFill>
                  <a:schemeClr val="accent4"/>
                </a:solidFill>
                <a:latin typeface="Georgia"/>
                <a:cs typeface="Georgia"/>
              </a:rPr>
              <a:t>Literature</a:t>
            </a:r>
          </a:p>
          <a:p>
            <a:pPr algn="l">
              <a:buClrTx/>
            </a:pPr>
            <a:endParaRPr lang="en-US" sz="4800" b="1" dirty="0" smtClean="0">
              <a:solidFill>
                <a:schemeClr val="accent4"/>
              </a:solidFill>
              <a:latin typeface="Georgia"/>
              <a:cs typeface="Georgia"/>
            </a:endParaRPr>
          </a:p>
          <a:p>
            <a:pPr algn="l">
              <a:buClrTx/>
              <a:buFont typeface="Arial"/>
              <a:buChar char="•"/>
            </a:pPr>
            <a:r>
              <a:rPr lang="en-US" sz="3600" b="1" dirty="0" smtClean="0">
                <a:solidFill>
                  <a:schemeClr val="bg1"/>
                </a:solidFill>
                <a:latin typeface="Georgia"/>
                <a:cs typeface="Georgia"/>
              </a:rPr>
              <a:t>Anne Bradstreet (1</a:t>
            </a:r>
            <a:r>
              <a:rPr lang="en-US" sz="3600" b="1" baseline="30000" dirty="0" smtClean="0">
                <a:solidFill>
                  <a:schemeClr val="bg1"/>
                </a:solidFill>
                <a:latin typeface="Georgia"/>
                <a:cs typeface="Georgia"/>
              </a:rPr>
              <a:t>st</a:t>
            </a:r>
            <a:r>
              <a:rPr lang="en-US" sz="3600" b="1" dirty="0" smtClean="0">
                <a:solidFill>
                  <a:schemeClr val="bg1"/>
                </a:solidFill>
                <a:latin typeface="Georgia"/>
                <a:cs typeface="Georgia"/>
              </a:rPr>
              <a:t> female poet to be published)</a:t>
            </a:r>
          </a:p>
          <a:p>
            <a:pPr algn="l">
              <a:buClrTx/>
            </a:pPr>
            <a:endParaRPr lang="en-US" sz="3600" b="1" dirty="0" smtClean="0">
              <a:solidFill>
                <a:schemeClr val="bg1"/>
              </a:solidFill>
              <a:latin typeface="Georgia"/>
              <a:cs typeface="Georgia"/>
            </a:endParaRPr>
          </a:p>
          <a:p>
            <a:pPr algn="l">
              <a:buClrTx/>
              <a:buFont typeface="Arial"/>
              <a:buChar char="•"/>
            </a:pPr>
            <a:r>
              <a:rPr lang="en-US" sz="3600" b="1" dirty="0">
                <a:solidFill>
                  <a:schemeClr val="bg1"/>
                </a:solidFill>
                <a:latin typeface="Georgia"/>
                <a:cs typeface="Georgia"/>
              </a:rPr>
              <a:t> </a:t>
            </a:r>
            <a:r>
              <a:rPr lang="en-US" sz="3600" b="1" dirty="0" smtClean="0">
                <a:solidFill>
                  <a:schemeClr val="bg1"/>
                </a:solidFill>
                <a:latin typeface="Georgia"/>
                <a:cs typeface="Georgia"/>
              </a:rPr>
              <a:t>Phillis Wheatley (1</a:t>
            </a:r>
            <a:r>
              <a:rPr lang="en-US" sz="3600" b="1" baseline="30000" dirty="0" smtClean="0">
                <a:solidFill>
                  <a:schemeClr val="bg1"/>
                </a:solidFill>
                <a:latin typeface="Georgia"/>
                <a:cs typeface="Georgia"/>
              </a:rPr>
              <a:t>st</a:t>
            </a:r>
            <a:r>
              <a:rPr lang="en-US" sz="3600" b="1" dirty="0" smtClean="0">
                <a:solidFill>
                  <a:schemeClr val="bg1"/>
                </a:solidFill>
                <a:latin typeface="Georgia"/>
                <a:cs typeface="Georgia"/>
              </a:rPr>
              <a:t> African-American poet to be published)</a:t>
            </a:r>
          </a:p>
        </p:txBody>
      </p:sp>
      <p:sp>
        <p:nvSpPr>
          <p:cNvPr id="6" name="TextBox 5"/>
          <p:cNvSpPr txBox="1"/>
          <p:nvPr/>
        </p:nvSpPr>
        <p:spPr>
          <a:xfrm rot="16200000">
            <a:off x="-1174087" y="1606435"/>
            <a:ext cx="5182652"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Cultural life</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extLst>
      <p:ext uri="{BB962C8B-B14F-4D97-AF65-F5344CB8AC3E}">
        <p14:creationId xmlns:p14="http://schemas.microsoft.com/office/powerpoint/2010/main" val="1956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2"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dirty="0" smtClean="0">
                <a:solidFill>
                  <a:schemeClr val="accent4"/>
                </a:solidFill>
                <a:latin typeface="Georgia"/>
                <a:cs typeface="Georgia"/>
              </a:rPr>
              <a:t>The Press</a:t>
            </a:r>
          </a:p>
          <a:p>
            <a:pPr algn="l">
              <a:buClrTx/>
              <a:buFont typeface="Arial"/>
              <a:buChar char="•"/>
            </a:pPr>
            <a:r>
              <a:rPr lang="en-US" sz="3600" b="1" dirty="0" smtClean="0">
                <a:solidFill>
                  <a:schemeClr val="bg1"/>
                </a:solidFill>
                <a:latin typeface="Georgia"/>
                <a:cs typeface="Georgia"/>
              </a:rPr>
              <a:t>By 1776, 40+ newspapers (1</a:t>
            </a:r>
            <a:r>
              <a:rPr lang="en-US" sz="3600" b="1" baseline="30000" dirty="0" smtClean="0">
                <a:solidFill>
                  <a:schemeClr val="bg1"/>
                </a:solidFill>
                <a:latin typeface="Georgia"/>
                <a:cs typeface="Georgia"/>
              </a:rPr>
              <a:t>st</a:t>
            </a:r>
            <a:r>
              <a:rPr lang="en-US" sz="3600" b="1" dirty="0" smtClean="0">
                <a:solidFill>
                  <a:schemeClr val="bg1"/>
                </a:solidFill>
                <a:latin typeface="Georgia"/>
                <a:cs typeface="Georgia"/>
              </a:rPr>
              <a:t> political cartoon in Philly </a:t>
            </a:r>
            <a:r>
              <a:rPr lang="en-US" sz="3600" b="1" i="1" dirty="0" smtClean="0">
                <a:solidFill>
                  <a:schemeClr val="bg1"/>
                </a:solidFill>
                <a:latin typeface="Georgia"/>
                <a:cs typeface="Georgia"/>
              </a:rPr>
              <a:t>Gazette</a:t>
            </a:r>
            <a:r>
              <a:rPr lang="en-US" sz="3600" b="1" dirty="0" smtClean="0">
                <a:solidFill>
                  <a:schemeClr val="bg1"/>
                </a:solidFill>
                <a:latin typeface="Georgia"/>
                <a:cs typeface="Georgia"/>
              </a:rPr>
              <a:t>, Franklin)</a:t>
            </a:r>
          </a:p>
          <a:p>
            <a:pPr algn="l">
              <a:buClrTx/>
            </a:pPr>
            <a:r>
              <a:rPr lang="en-US" sz="4000" b="1" dirty="0" smtClean="0">
                <a:solidFill>
                  <a:schemeClr val="accent4"/>
                </a:solidFill>
                <a:latin typeface="Georgia"/>
                <a:cs typeface="Georgia"/>
              </a:rPr>
              <a:t>Zenger Case</a:t>
            </a:r>
            <a:endParaRPr lang="en-US" sz="3300" b="1" dirty="0" smtClean="0">
              <a:solidFill>
                <a:schemeClr val="bg1"/>
              </a:solidFill>
              <a:latin typeface="Georgia"/>
              <a:cs typeface="Georgia"/>
            </a:endParaRPr>
          </a:p>
          <a:p>
            <a:pPr algn="l">
              <a:buClrTx/>
              <a:buFont typeface="Arial"/>
              <a:buChar char="•"/>
            </a:pPr>
            <a:r>
              <a:rPr lang="en-US" sz="2700" b="1" dirty="0" smtClean="0">
                <a:solidFill>
                  <a:schemeClr val="bg1"/>
                </a:solidFill>
                <a:latin typeface="Georgia"/>
                <a:cs typeface="Georgia"/>
              </a:rPr>
              <a:t>1735 John Peter Zenger (NY editor) charged with libel for printing comments about NY royal </a:t>
            </a:r>
            <a:r>
              <a:rPr lang="en-US" sz="2700" b="1" dirty="0" err="1" smtClean="0">
                <a:solidFill>
                  <a:schemeClr val="bg1"/>
                </a:solidFill>
                <a:latin typeface="Georgia"/>
                <a:cs typeface="Georgia"/>
              </a:rPr>
              <a:t>gov</a:t>
            </a:r>
            <a:r>
              <a:rPr lang="en-US" sz="2700" b="1" dirty="0" smtClean="0">
                <a:solidFill>
                  <a:schemeClr val="bg1"/>
                </a:solidFill>
                <a:latin typeface="Georgia"/>
                <a:cs typeface="Georgia"/>
              </a:rPr>
              <a:t>. </a:t>
            </a:r>
          </a:p>
          <a:p>
            <a:pPr algn="l">
              <a:buClrTx/>
              <a:buFont typeface="Arial"/>
              <a:buChar char="•"/>
            </a:pPr>
            <a:r>
              <a:rPr lang="en-US" sz="2700" b="1" dirty="0" smtClean="0">
                <a:solidFill>
                  <a:schemeClr val="bg1"/>
                </a:solidFill>
                <a:latin typeface="Georgia"/>
                <a:cs typeface="Georgia"/>
              </a:rPr>
              <a:t>Eng. Common law = criminal act to damage aristocrat’s reputation</a:t>
            </a:r>
          </a:p>
          <a:p>
            <a:pPr algn="l">
              <a:buClrTx/>
              <a:buFont typeface="Arial"/>
              <a:buChar char="•"/>
            </a:pPr>
            <a:r>
              <a:rPr lang="en-US" sz="2700" b="1" dirty="0" smtClean="0">
                <a:solidFill>
                  <a:schemeClr val="bg1"/>
                </a:solidFill>
                <a:latin typeface="Georgia"/>
                <a:cs typeface="Georgia"/>
              </a:rPr>
              <a:t>Jury acquitted Zenger anyway</a:t>
            </a:r>
          </a:p>
        </p:txBody>
      </p:sp>
      <p:sp>
        <p:nvSpPr>
          <p:cNvPr id="6" name="TextBox 5"/>
          <p:cNvSpPr txBox="1"/>
          <p:nvPr/>
        </p:nvSpPr>
        <p:spPr>
          <a:xfrm rot="16200000">
            <a:off x="-1174087" y="1606435"/>
            <a:ext cx="5182652"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Cultural life</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2700" b="1" i="1" dirty="0" smtClean="0">
                <a:solidFill>
                  <a:schemeClr val="bg2"/>
                </a:solidFill>
                <a:latin typeface="Georgia"/>
                <a:cs typeface="Georgia"/>
              </a:rPr>
              <a:t>What then is this American, this new man?...he is an American, who leaving behind him all his ancient prejudices and manners, receives new ones from the new mode of life he has embraced, the new government he obeys, and the new rank he holds. …Here individuals of all races are melted into a new race of man whose labors and posterity will one day cause great changes in the world</a:t>
            </a:r>
            <a:r>
              <a:rPr lang="en-US" sz="2700" b="1" i="1" dirty="0" smtClean="0">
                <a:solidFill>
                  <a:schemeClr val="bg2"/>
                </a:solidFill>
                <a:latin typeface="Georgia"/>
                <a:cs typeface="Georgia"/>
              </a:rPr>
              <a:t>…..</a:t>
            </a:r>
            <a:endParaRPr lang="en-US" sz="2700" b="1" dirty="0" smtClean="0">
              <a:solidFill>
                <a:srgbClr val="F9B639"/>
              </a:solidFill>
              <a:latin typeface="Georgia"/>
              <a:cs typeface="Georgia"/>
            </a:endParaRPr>
          </a:p>
          <a:p>
            <a:pPr algn="l">
              <a:buClrTx/>
            </a:pPr>
            <a:r>
              <a:rPr lang="en-US" sz="2800" b="1" i="1" dirty="0" smtClean="0">
                <a:solidFill>
                  <a:schemeClr val="accent4">
                    <a:lumMod val="40000"/>
                    <a:lumOff val="60000"/>
                  </a:schemeClr>
                </a:solidFill>
                <a:latin typeface="Georgia"/>
                <a:cs typeface="Georgia"/>
              </a:rPr>
              <a:t>Letters from an American Farmer</a:t>
            </a:r>
          </a:p>
          <a:p>
            <a:pPr algn="l">
              <a:buClrTx/>
            </a:pPr>
            <a:r>
              <a:rPr lang="en-US" sz="2800" b="1" dirty="0" smtClean="0">
                <a:solidFill>
                  <a:schemeClr val="accent4">
                    <a:lumMod val="40000"/>
                    <a:lumOff val="60000"/>
                  </a:schemeClr>
                </a:solidFill>
                <a:latin typeface="Georgia"/>
                <a:cs typeface="Georgia"/>
              </a:rPr>
              <a:t>by J. Hector Crevecoeur</a:t>
            </a:r>
          </a:p>
        </p:txBody>
      </p:sp>
      <p:sp>
        <p:nvSpPr>
          <p:cNvPr id="6" name="TextBox 5"/>
          <p:cNvSpPr txBox="1"/>
          <p:nvPr/>
        </p:nvSpPr>
        <p:spPr>
          <a:xfrm rot="16200000">
            <a:off x="-1174087" y="1137076"/>
            <a:ext cx="5182652" cy="2908489"/>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American National Character</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2"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lnSpcReduction="10000"/>
          </a:bodyPr>
          <a:lstStyle/>
          <a:p>
            <a:pPr algn="l">
              <a:buClrTx/>
              <a:buFont typeface="Arial"/>
              <a:buChar char="•"/>
            </a:pPr>
            <a:r>
              <a:rPr lang="en-US" sz="4100" dirty="0" smtClean="0">
                <a:latin typeface="Georgia"/>
                <a:cs typeface="Georgia"/>
              </a:rPr>
              <a:t>Enlightenment idea (Locke) that gov’t. should be based on consent of the governed.</a:t>
            </a:r>
          </a:p>
          <a:p>
            <a:pPr lvl="1" algn="l">
              <a:buClrTx/>
              <a:buFont typeface="Arial"/>
              <a:buChar char="•"/>
            </a:pPr>
            <a:r>
              <a:rPr lang="en-US" sz="4200" dirty="0">
                <a:latin typeface="Georgia"/>
                <a:cs typeface="Georgia"/>
              </a:rPr>
              <a:t> </a:t>
            </a:r>
            <a:r>
              <a:rPr lang="en-US" sz="3600" dirty="0" smtClean="0">
                <a:solidFill>
                  <a:schemeClr val="bg1"/>
                </a:solidFill>
                <a:latin typeface="Georgia"/>
                <a:cs typeface="Georgia"/>
              </a:rPr>
              <a:t>Popular sovereignty (apportioned rep.)</a:t>
            </a:r>
          </a:p>
          <a:p>
            <a:pPr lvl="1" algn="l">
              <a:buClrTx/>
              <a:buFont typeface="Arial"/>
              <a:buChar char="•"/>
            </a:pPr>
            <a:r>
              <a:rPr lang="en-US" sz="3600" dirty="0">
                <a:solidFill>
                  <a:schemeClr val="bg1"/>
                </a:solidFill>
                <a:latin typeface="Georgia"/>
                <a:cs typeface="Georgia"/>
              </a:rPr>
              <a:t> </a:t>
            </a:r>
            <a:r>
              <a:rPr lang="en-US" sz="3600" dirty="0" smtClean="0">
                <a:solidFill>
                  <a:schemeClr val="bg1"/>
                </a:solidFill>
                <a:latin typeface="Georgia"/>
                <a:cs typeface="Georgia"/>
              </a:rPr>
              <a:t>Republic = limited Gov’t.</a:t>
            </a:r>
          </a:p>
          <a:p>
            <a:pPr lvl="1" algn="l">
              <a:buClrTx/>
              <a:buFont typeface="Arial"/>
              <a:buChar char="•"/>
            </a:pPr>
            <a:r>
              <a:rPr lang="en-US" sz="3600" dirty="0">
                <a:solidFill>
                  <a:schemeClr val="bg1"/>
                </a:solidFill>
                <a:latin typeface="Georgia"/>
                <a:cs typeface="Georgia"/>
              </a:rPr>
              <a:t> </a:t>
            </a:r>
            <a:r>
              <a:rPr lang="en-US" sz="3600" dirty="0" smtClean="0">
                <a:solidFill>
                  <a:schemeClr val="bg1"/>
                </a:solidFill>
                <a:latin typeface="Georgia"/>
                <a:cs typeface="Georgia"/>
              </a:rPr>
              <a:t>Ownership of property</a:t>
            </a:r>
          </a:p>
          <a:p>
            <a:pPr lvl="1" algn="l">
              <a:buClrTx/>
              <a:buFont typeface="Arial"/>
              <a:buChar char="•"/>
            </a:pPr>
            <a:r>
              <a:rPr lang="en-US" sz="3600" dirty="0">
                <a:solidFill>
                  <a:schemeClr val="bg1"/>
                </a:solidFill>
                <a:latin typeface="Georgia"/>
                <a:cs typeface="Georgia"/>
              </a:rPr>
              <a:t> </a:t>
            </a:r>
            <a:r>
              <a:rPr lang="en-US" sz="3600" dirty="0" smtClean="0">
                <a:solidFill>
                  <a:schemeClr val="bg1"/>
                </a:solidFill>
                <a:latin typeface="Georgia"/>
                <a:cs typeface="Georgia"/>
              </a:rPr>
              <a:t>Standing armies dangerous</a:t>
            </a:r>
          </a:p>
          <a:p>
            <a:pPr lvl="1" algn="l">
              <a:buClrTx/>
              <a:buFont typeface="Arial"/>
              <a:buChar char="•"/>
            </a:pPr>
            <a:r>
              <a:rPr lang="en-US" sz="3600" dirty="0">
                <a:solidFill>
                  <a:schemeClr val="bg1"/>
                </a:solidFill>
                <a:latin typeface="Georgia"/>
                <a:cs typeface="Georgia"/>
              </a:rPr>
              <a:t> </a:t>
            </a:r>
            <a:r>
              <a:rPr lang="en-US" sz="3600" dirty="0" smtClean="0">
                <a:solidFill>
                  <a:schemeClr val="bg1"/>
                </a:solidFill>
                <a:latin typeface="Georgia"/>
                <a:cs typeface="Georgia"/>
              </a:rPr>
              <a:t>Agrarian life virtuous</a:t>
            </a:r>
          </a:p>
          <a:p>
            <a:pPr lvl="1" algn="l">
              <a:buClrTx/>
              <a:buFont typeface="Arial"/>
              <a:buChar char="•"/>
            </a:pPr>
            <a:r>
              <a:rPr lang="en-US" sz="3600" dirty="0">
                <a:solidFill>
                  <a:schemeClr val="bg1"/>
                </a:solidFill>
                <a:latin typeface="Georgia"/>
                <a:cs typeface="Georgia"/>
              </a:rPr>
              <a:t> </a:t>
            </a:r>
            <a:r>
              <a:rPr lang="en-US" sz="3600" dirty="0" smtClean="0">
                <a:solidFill>
                  <a:schemeClr val="bg1"/>
                </a:solidFill>
                <a:latin typeface="Georgia"/>
                <a:cs typeface="Georgia"/>
              </a:rPr>
              <a:t>Right to rebel if natural rights not protected</a:t>
            </a:r>
          </a:p>
          <a:p>
            <a:pPr lvl="1" algn="l">
              <a:buClrTx/>
              <a:buFont typeface="Arial"/>
              <a:buChar char="•"/>
            </a:pPr>
            <a:endParaRPr lang="en-US" sz="3600" dirty="0" smtClean="0">
              <a:solidFill>
                <a:schemeClr val="bg1"/>
              </a:solidFill>
              <a:latin typeface="Georgia"/>
              <a:cs typeface="Georgia"/>
            </a:endParaRPr>
          </a:p>
          <a:p>
            <a:pPr lvl="1" algn="l">
              <a:buClrTx/>
              <a:buFont typeface="Arial"/>
              <a:buChar char="•"/>
            </a:pPr>
            <a:endParaRPr lang="en-US" sz="4200" dirty="0" smtClean="0">
              <a:latin typeface="Georgia"/>
              <a:cs typeface="Georgia"/>
            </a:endParaRPr>
          </a:p>
          <a:p>
            <a:pPr algn="l">
              <a:buClrTx/>
              <a:buFont typeface="Arial"/>
              <a:buChar char="•"/>
            </a:pPr>
            <a:endParaRPr lang="en-US" sz="4000" dirty="0" smtClean="0">
              <a:latin typeface="Georgia"/>
              <a:cs typeface="Georgia"/>
            </a:endParaRPr>
          </a:p>
        </p:txBody>
      </p:sp>
      <p:sp>
        <p:nvSpPr>
          <p:cNvPr id="6" name="TextBox 5"/>
          <p:cNvSpPr txBox="1"/>
          <p:nvPr/>
        </p:nvSpPr>
        <p:spPr>
          <a:xfrm rot="16200000">
            <a:off x="-1368407" y="2206602"/>
            <a:ext cx="5182654" cy="769441"/>
          </a:xfrm>
          <a:prstGeom prst="rect">
            <a:avLst/>
          </a:prstGeom>
          <a:noFill/>
        </p:spPr>
        <p:txBody>
          <a:bodyPr wrap="square" rtlCol="0">
            <a:spAutoFit/>
          </a:bodyPr>
          <a:lstStyle/>
          <a:p>
            <a:r>
              <a:rPr lang="en-US" sz="4400" b="1" dirty="0" smtClean="0">
                <a:solidFill>
                  <a:schemeClr val="bg2">
                    <a:lumMod val="25000"/>
                  </a:schemeClr>
                </a:solidFill>
                <a:latin typeface="Copperplate Gothic Bold"/>
                <a:cs typeface="Copperplate Gothic Bold"/>
              </a:rPr>
              <a:t>Republicanism</a:t>
            </a:r>
            <a:endParaRPr lang="en-US" sz="44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extLst>
      <p:ext uri="{BB962C8B-B14F-4D97-AF65-F5344CB8AC3E}">
        <p14:creationId xmlns:p14="http://schemas.microsoft.com/office/powerpoint/2010/main" val="21060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3">
                                            <p:txEl>
                                              <p:pRg st="0" end="0"/>
                                            </p:txEl>
                                          </p:spTgt>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3" nodeType="clickEffect">
                                  <p:stCondLst>
                                    <p:cond delay="0"/>
                                  </p:stCondLst>
                                  <p:childTnLst>
                                    <p:set>
                                      <p:cBhvr>
                                        <p:cTn id="68" dur="1" fill="hold">
                                          <p:stCondLst>
                                            <p:cond delay="0"/>
                                          </p:stCondLst>
                                        </p:cTn>
                                        <p:tgtEl>
                                          <p:spTgt spid="3">
                                            <p:txEl>
                                              <p:pRg st="0" end="0"/>
                                            </p:txEl>
                                          </p:spTgt>
                                        </p:tgtEl>
                                        <p:attrNameLst>
                                          <p:attrName>style.visibility</p:attrName>
                                        </p:attrNameLst>
                                      </p:cBhvr>
                                      <p:to>
                                        <p:strVal val="visible"/>
                                      </p:to>
                                    </p:set>
                                  </p:childTnLst>
                                </p:cTn>
                              </p:par>
                              <p:par>
                                <p:cTn id="69" presetID="1" presetClass="entr" presetSubtype="0" fill="hold" grpId="3" nodeType="with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childTnLst>
                                </p:cTn>
                              </p:par>
                              <p:par>
                                <p:cTn id="71" presetID="1" presetClass="entr" presetSubtype="0" fill="hold" grpId="3" nodeType="withEffect">
                                  <p:stCondLst>
                                    <p:cond delay="0"/>
                                  </p:stCondLst>
                                  <p:childTnLst>
                                    <p:set>
                                      <p:cBhvr>
                                        <p:cTn id="72" dur="1" fill="hold">
                                          <p:stCondLst>
                                            <p:cond delay="0"/>
                                          </p:stCondLst>
                                        </p:cTn>
                                        <p:tgtEl>
                                          <p:spTgt spid="3">
                                            <p:txEl>
                                              <p:pRg st="2" end="2"/>
                                            </p:txEl>
                                          </p:spTgt>
                                        </p:tgtEl>
                                        <p:attrNameLst>
                                          <p:attrName>style.visibility</p:attrName>
                                        </p:attrNameLst>
                                      </p:cBhvr>
                                      <p:to>
                                        <p:strVal val="visible"/>
                                      </p:to>
                                    </p:set>
                                  </p:childTnLst>
                                </p:cTn>
                              </p:par>
                              <p:par>
                                <p:cTn id="73" presetID="1" presetClass="entr" presetSubtype="0" fill="hold" grpId="3" nodeType="withEffect">
                                  <p:stCondLst>
                                    <p:cond delay="0"/>
                                  </p:stCondLst>
                                  <p:childTnLst>
                                    <p:set>
                                      <p:cBhvr>
                                        <p:cTn id="74" dur="1" fill="hold">
                                          <p:stCondLst>
                                            <p:cond delay="0"/>
                                          </p:stCondLst>
                                        </p:cTn>
                                        <p:tgtEl>
                                          <p:spTgt spid="3">
                                            <p:txEl>
                                              <p:pRg st="3" end="3"/>
                                            </p:txEl>
                                          </p:spTgt>
                                        </p:tgtEl>
                                        <p:attrNameLst>
                                          <p:attrName>style.visibility</p:attrName>
                                        </p:attrNameLst>
                                      </p:cBhvr>
                                      <p:to>
                                        <p:strVal val="visible"/>
                                      </p:to>
                                    </p:set>
                                  </p:childTnLst>
                                </p:cTn>
                              </p:par>
                              <p:par>
                                <p:cTn id="75" presetID="1" presetClass="entr" presetSubtype="0" fill="hold" grpId="3" nodeType="with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childTnLst>
                                </p:cTn>
                              </p:par>
                              <p:par>
                                <p:cTn id="77" presetID="1" presetClass="entr" presetSubtype="0" fill="hold" grpId="3" nodeType="with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childTnLst>
                                </p:cTn>
                              </p:par>
                              <p:par>
                                <p:cTn id="79" presetID="1" presetClass="entr" presetSubtype="0" fill="hold" grpId="3" nodeType="withEffect">
                                  <p:stCondLst>
                                    <p:cond delay="0"/>
                                  </p:stCondLst>
                                  <p:childTnLst>
                                    <p:set>
                                      <p:cBhvr>
                                        <p:cTn id="8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3" grpId="3"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4800" b="1" dirty="0" smtClean="0">
                <a:solidFill>
                  <a:schemeClr val="accent4"/>
                </a:solidFill>
                <a:latin typeface="Georgia"/>
                <a:cs typeface="Georgia"/>
              </a:rPr>
              <a:t>Structure of Government</a:t>
            </a:r>
          </a:p>
          <a:p>
            <a:pPr algn="l">
              <a:buClrTx/>
              <a:buFont typeface="Arial"/>
              <a:buChar char="•"/>
            </a:pPr>
            <a:r>
              <a:rPr lang="en-US" sz="3600" b="1" dirty="0" smtClean="0">
                <a:solidFill>
                  <a:schemeClr val="bg1"/>
                </a:solidFill>
                <a:latin typeface="Georgia"/>
                <a:cs typeface="Georgia"/>
              </a:rPr>
              <a:t>All but 2 colonies had appointed governors</a:t>
            </a:r>
          </a:p>
          <a:p>
            <a:pPr algn="l">
              <a:buClrTx/>
              <a:buFont typeface="Arial"/>
              <a:buChar char="•"/>
            </a:pPr>
            <a:r>
              <a:rPr lang="en-US" sz="3600" b="1" dirty="0" smtClean="0">
                <a:solidFill>
                  <a:schemeClr val="bg1"/>
                </a:solidFill>
                <a:latin typeface="Georgia"/>
                <a:cs typeface="Georgia"/>
              </a:rPr>
              <a:t>All had bicameral leg. = taxed only with represent.</a:t>
            </a:r>
          </a:p>
          <a:p>
            <a:pPr algn="l">
              <a:buClrTx/>
              <a:buFont typeface="Arial"/>
              <a:buChar char="•"/>
            </a:pPr>
            <a:r>
              <a:rPr lang="en-US" sz="3600" b="1" dirty="0" smtClean="0">
                <a:solidFill>
                  <a:schemeClr val="bg1"/>
                </a:solidFill>
                <a:latin typeface="Georgia"/>
                <a:cs typeface="Georgia"/>
              </a:rPr>
              <a:t>Local </a:t>
            </a:r>
            <a:r>
              <a:rPr lang="en-US" sz="3600" b="1" dirty="0" err="1" smtClean="0">
                <a:solidFill>
                  <a:schemeClr val="bg1"/>
                </a:solidFill>
                <a:latin typeface="Georgia"/>
                <a:cs typeface="Georgia"/>
              </a:rPr>
              <a:t>gov’t</a:t>
            </a:r>
            <a:r>
              <a:rPr lang="en-US" sz="3600" b="1" dirty="0" smtClean="0">
                <a:solidFill>
                  <a:schemeClr val="bg1"/>
                </a:solidFill>
                <a:latin typeface="Georgia"/>
                <a:cs typeface="Georgia"/>
              </a:rPr>
              <a:t> (NE = town meetings, town green + South = county </a:t>
            </a:r>
            <a:r>
              <a:rPr lang="en-US" sz="3600" b="1" dirty="0" err="1" smtClean="0">
                <a:solidFill>
                  <a:schemeClr val="bg1"/>
                </a:solidFill>
                <a:latin typeface="Georgia"/>
                <a:cs typeface="Georgia"/>
              </a:rPr>
              <a:t>gov’t</a:t>
            </a:r>
            <a:r>
              <a:rPr lang="en-US" sz="3600" b="1" dirty="0" smtClean="0">
                <a:solidFill>
                  <a:schemeClr val="bg1"/>
                </a:solidFill>
                <a:latin typeface="Georgia"/>
                <a:cs typeface="Georgia"/>
              </a:rPr>
              <a:t>)</a:t>
            </a:r>
          </a:p>
          <a:p>
            <a:pPr algn="l">
              <a:buClrTx/>
              <a:buFont typeface="Arial"/>
              <a:buChar char="•"/>
            </a:pPr>
            <a:r>
              <a:rPr lang="en-US" sz="3600" b="1" dirty="0" smtClean="0">
                <a:solidFill>
                  <a:schemeClr val="bg1"/>
                </a:solidFill>
                <a:latin typeface="Georgia"/>
                <a:cs typeface="Georgia"/>
              </a:rPr>
              <a:t>Voting limited to white, male property owners</a:t>
            </a:r>
          </a:p>
        </p:txBody>
      </p:sp>
      <p:sp>
        <p:nvSpPr>
          <p:cNvPr id="6" name="TextBox 5"/>
          <p:cNvSpPr txBox="1"/>
          <p:nvPr/>
        </p:nvSpPr>
        <p:spPr>
          <a:xfrm rot="16200000">
            <a:off x="-1497244" y="1892351"/>
            <a:ext cx="5182652" cy="1031051"/>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Politics</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673926"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2"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484908"/>
            <a:ext cx="6366801" cy="6373091"/>
          </a:xfrm>
        </p:spPr>
        <p:txBody>
          <a:bodyPr>
            <a:normAutofit fontScale="92500" lnSpcReduction="20000"/>
          </a:bodyPr>
          <a:lstStyle/>
          <a:p>
            <a:pPr algn="l">
              <a:buClrTx/>
              <a:buFont typeface="Arial"/>
              <a:buChar char="•"/>
            </a:pPr>
            <a:r>
              <a:rPr lang="en-US" sz="4000" dirty="0" smtClean="0">
                <a:latin typeface="Georgia"/>
                <a:cs typeface="Georgia"/>
              </a:rPr>
              <a:t>Economic, social center of life</a:t>
            </a:r>
          </a:p>
          <a:p>
            <a:pPr algn="l">
              <a:buClrTx/>
              <a:buFont typeface="Arial"/>
              <a:buChar char="•"/>
            </a:pPr>
            <a:r>
              <a:rPr lang="en-US" sz="4000" dirty="0" smtClean="0">
                <a:latin typeface="Georgia"/>
                <a:cs typeface="Georgia"/>
              </a:rPr>
              <a:t>Married younger, raised more children</a:t>
            </a:r>
          </a:p>
          <a:p>
            <a:pPr algn="l">
              <a:buClrTx/>
              <a:buFont typeface="Arial"/>
              <a:buChar char="•"/>
            </a:pPr>
            <a:r>
              <a:rPr lang="en-US" sz="4000" dirty="0" smtClean="0">
                <a:latin typeface="Georgia"/>
                <a:cs typeface="Georgia"/>
              </a:rPr>
              <a:t>90% lived on farms</a:t>
            </a:r>
          </a:p>
          <a:p>
            <a:pPr algn="l">
              <a:buClrTx/>
              <a:buFont typeface="Arial"/>
              <a:buChar char="•"/>
            </a:pPr>
            <a:r>
              <a:rPr lang="en-US" sz="4000" dirty="0" smtClean="0">
                <a:latin typeface="Georgia"/>
                <a:cs typeface="Georgia"/>
              </a:rPr>
              <a:t>Higher standard of living than Europe</a:t>
            </a:r>
          </a:p>
          <a:p>
            <a:pPr algn="l">
              <a:buClrTx/>
              <a:buFont typeface="Arial"/>
              <a:buChar char="•"/>
            </a:pPr>
            <a:r>
              <a:rPr lang="en-US" sz="4000" dirty="0" smtClean="0">
                <a:solidFill>
                  <a:srgbClr val="F9B639"/>
                </a:solidFill>
                <a:latin typeface="Georgia"/>
                <a:cs typeface="Georgia"/>
              </a:rPr>
              <a:t>Men</a:t>
            </a:r>
            <a:r>
              <a:rPr lang="en-US" sz="4000" dirty="0" smtClean="0">
                <a:latin typeface="Georgia"/>
                <a:cs typeface="Georgia"/>
              </a:rPr>
              <a:t>: Owned land, ran politics, control over wives</a:t>
            </a:r>
          </a:p>
          <a:p>
            <a:pPr algn="l">
              <a:buClrTx/>
              <a:buFont typeface="Arial"/>
              <a:buChar char="•"/>
            </a:pPr>
            <a:r>
              <a:rPr lang="en-US" sz="4000" dirty="0" smtClean="0">
                <a:solidFill>
                  <a:srgbClr val="F9B639"/>
                </a:solidFill>
                <a:latin typeface="Georgia"/>
                <a:cs typeface="Georgia"/>
              </a:rPr>
              <a:t>Women</a:t>
            </a:r>
            <a:r>
              <a:rPr lang="en-US" sz="4000" dirty="0" smtClean="0">
                <a:latin typeface="Georgia"/>
                <a:cs typeface="Georgia"/>
              </a:rPr>
              <a:t>: Divorce legal but rare, variety of tasks gave more freedom = more than in Europe</a:t>
            </a:r>
            <a:endParaRPr lang="en-US" sz="4000" dirty="0">
              <a:latin typeface="Georgia"/>
              <a:cs typeface="Georgia"/>
            </a:endParaRPr>
          </a:p>
        </p:txBody>
      </p:sp>
      <p:sp>
        <p:nvSpPr>
          <p:cNvPr id="6" name="TextBox 5"/>
          <p:cNvSpPr txBox="1"/>
          <p:nvPr/>
        </p:nvSpPr>
        <p:spPr>
          <a:xfrm rot="16200000">
            <a:off x="-939378" y="1646769"/>
            <a:ext cx="4324595" cy="1031051"/>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Family</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394706"/>
            <a:ext cx="6366801" cy="5972058"/>
          </a:xfrm>
        </p:spPr>
        <p:txBody>
          <a:bodyPr>
            <a:normAutofit lnSpcReduction="10000"/>
          </a:bodyPr>
          <a:lstStyle/>
          <a:p>
            <a:pPr algn="l">
              <a:buClrTx/>
              <a:buFont typeface="Arial"/>
              <a:buChar char="•"/>
            </a:pPr>
            <a:r>
              <a:rPr lang="en-US" sz="4100" dirty="0" smtClean="0">
                <a:latin typeface="Georgia"/>
                <a:cs typeface="Georgia"/>
              </a:rPr>
              <a:t>By 1760 ½ of British trade was with colonies</a:t>
            </a:r>
          </a:p>
          <a:p>
            <a:pPr algn="l">
              <a:buClrTx/>
              <a:buFont typeface="Arial"/>
              <a:buChar char="•"/>
            </a:pPr>
            <a:r>
              <a:rPr lang="en-US" sz="4100" dirty="0" smtClean="0">
                <a:latin typeface="Georgia"/>
                <a:cs typeface="Georgia"/>
              </a:rPr>
              <a:t>Mercantilism = protect British industry</a:t>
            </a:r>
          </a:p>
          <a:p>
            <a:pPr algn="l">
              <a:buClrTx/>
              <a:buFont typeface="Arial"/>
              <a:buChar char="•"/>
            </a:pPr>
            <a:r>
              <a:rPr lang="en-US" sz="4100" dirty="0" smtClean="0">
                <a:latin typeface="Georgia"/>
                <a:cs typeface="Georgia"/>
              </a:rPr>
              <a:t>GB limited manufacturing to rum, flour</a:t>
            </a:r>
          </a:p>
          <a:p>
            <a:pPr algn="l">
              <a:buClrTx/>
              <a:buFont typeface="Arial"/>
              <a:buChar char="•"/>
            </a:pPr>
            <a:r>
              <a:rPr lang="en-US" sz="4100" dirty="0" smtClean="0">
                <a:latin typeface="Georgia"/>
                <a:cs typeface="Georgia"/>
              </a:rPr>
              <a:t>Agriculture = most of econ.</a:t>
            </a:r>
          </a:p>
          <a:p>
            <a:pPr algn="l">
              <a:buClrTx/>
              <a:buFont typeface="Arial"/>
              <a:buChar char="•"/>
            </a:pPr>
            <a:r>
              <a:rPr lang="en-US" sz="4100" dirty="0" smtClean="0">
                <a:latin typeface="Georgia"/>
                <a:cs typeface="Georgia"/>
              </a:rPr>
              <a:t>Increasing professional class</a:t>
            </a:r>
          </a:p>
          <a:p>
            <a:pPr algn="l">
              <a:buClrTx/>
              <a:buFont typeface="Arial"/>
              <a:buChar char="•"/>
            </a:pPr>
            <a:endParaRPr lang="en-US" sz="4000" dirty="0" smtClean="0">
              <a:latin typeface="Georgia"/>
              <a:cs typeface="Georgia"/>
            </a:endParaRPr>
          </a:p>
        </p:txBody>
      </p:sp>
      <p:sp>
        <p:nvSpPr>
          <p:cNvPr id="6" name="TextBox 5"/>
          <p:cNvSpPr txBox="1"/>
          <p:nvPr/>
        </p:nvSpPr>
        <p:spPr>
          <a:xfrm rot="16200000">
            <a:off x="-1171054" y="1878444"/>
            <a:ext cx="4787947" cy="1031051"/>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Economy</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2"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3" nodeType="clickEffect">
                                  <p:stCondLst>
                                    <p:cond delay="0"/>
                                  </p:stCondLst>
                                  <p:childTnLst>
                                    <p:set>
                                      <p:cBhvr>
                                        <p:cTn id="7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3" nodeType="clickEffect">
                                  <p:stCondLst>
                                    <p:cond delay="0"/>
                                  </p:stCondLst>
                                  <p:childTnLst>
                                    <p:set>
                                      <p:cBhvr>
                                        <p:cTn id="8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3" nodeType="clickEffect">
                                  <p:stCondLst>
                                    <p:cond delay="0"/>
                                  </p:stCondLst>
                                  <p:childTnLst>
                                    <p:set>
                                      <p:cBhvr>
                                        <p:cTn id="8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3" nodeType="clickEffect">
                                  <p:stCondLst>
                                    <p:cond delay="0"/>
                                  </p:stCondLst>
                                  <p:childTnLst>
                                    <p:set>
                                      <p:cBhvr>
                                        <p:cTn id="8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3" nodeType="clickEffect">
                                  <p:stCondLst>
                                    <p:cond delay="0"/>
                                  </p:stCondLst>
                                  <p:childTnLst>
                                    <p:set>
                                      <p:cBhvr>
                                        <p:cTn id="9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3" grpId="3"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394706"/>
            <a:ext cx="6366801" cy="5972058"/>
          </a:xfrm>
        </p:spPr>
        <p:txBody>
          <a:bodyPr>
            <a:normAutofit fontScale="92500" lnSpcReduction="20000"/>
          </a:bodyPr>
          <a:lstStyle/>
          <a:p>
            <a:pPr algn="l">
              <a:buClrTx/>
              <a:buFont typeface="Arial"/>
              <a:buChar char="•"/>
            </a:pPr>
            <a:r>
              <a:rPr lang="en-US" sz="4800" b="1" dirty="0" smtClean="0">
                <a:latin typeface="Georgia"/>
                <a:cs typeface="Georgia"/>
              </a:rPr>
              <a:t>1651 Navigation Acts</a:t>
            </a:r>
          </a:p>
          <a:p>
            <a:pPr lvl="1" algn="l">
              <a:buClrTx/>
              <a:buFont typeface="Arial"/>
              <a:buChar char="•"/>
            </a:pPr>
            <a:r>
              <a:rPr lang="en-US" sz="4300" dirty="0">
                <a:latin typeface="Georgia"/>
                <a:cs typeface="Georgia"/>
              </a:rPr>
              <a:t> </a:t>
            </a:r>
            <a:r>
              <a:rPr lang="en-US" sz="3800" dirty="0" smtClean="0">
                <a:solidFill>
                  <a:schemeClr val="bg1"/>
                </a:solidFill>
                <a:latin typeface="Georgia"/>
                <a:cs typeface="Georgia"/>
              </a:rPr>
              <a:t>Enumerated Goods: list of goods that had to be shipped on English ships</a:t>
            </a:r>
          </a:p>
          <a:p>
            <a:pPr lvl="1" algn="l">
              <a:buClrTx/>
              <a:buFont typeface="Arial"/>
              <a:buChar char="•"/>
            </a:pPr>
            <a:r>
              <a:rPr lang="en-US" sz="3800" dirty="0">
                <a:solidFill>
                  <a:schemeClr val="bg1"/>
                </a:solidFill>
                <a:latin typeface="Georgia"/>
                <a:cs typeface="Georgia"/>
              </a:rPr>
              <a:t> </a:t>
            </a:r>
            <a:r>
              <a:rPr lang="en-US" sz="3800" dirty="0" smtClean="0">
                <a:solidFill>
                  <a:schemeClr val="bg1"/>
                </a:solidFill>
                <a:latin typeface="Georgia"/>
                <a:cs typeface="Georgia"/>
              </a:rPr>
              <a:t>Prohibited colonial trade with Holland, France, Spain</a:t>
            </a:r>
          </a:p>
          <a:p>
            <a:pPr lvl="1" algn="l">
              <a:buClrTx/>
              <a:buFont typeface="Arial"/>
              <a:buChar char="•"/>
            </a:pPr>
            <a:r>
              <a:rPr lang="en-US" sz="3800" dirty="0">
                <a:solidFill>
                  <a:schemeClr val="bg1"/>
                </a:solidFill>
                <a:latin typeface="Georgia"/>
                <a:cs typeface="Georgia"/>
              </a:rPr>
              <a:t> </a:t>
            </a:r>
            <a:r>
              <a:rPr lang="en-US" sz="3800" dirty="0" smtClean="0">
                <a:solidFill>
                  <a:schemeClr val="bg1"/>
                </a:solidFill>
                <a:latin typeface="Georgia"/>
                <a:cs typeface="Georgia"/>
              </a:rPr>
              <a:t>Designed to </a:t>
            </a:r>
            <a:r>
              <a:rPr lang="en-US" sz="3300" dirty="0" smtClean="0">
                <a:solidFill>
                  <a:schemeClr val="bg1"/>
                </a:solidFill>
                <a:latin typeface="Georgia"/>
                <a:cs typeface="Georgia"/>
              </a:rPr>
              <a:t> protect British industry under Mercantilism</a:t>
            </a:r>
          </a:p>
          <a:p>
            <a:pPr algn="l">
              <a:buClrTx/>
              <a:buFont typeface="Arial"/>
              <a:buChar char="•"/>
            </a:pPr>
            <a:r>
              <a:rPr lang="en-US" sz="4100" dirty="0" smtClean="0">
                <a:latin typeface="Georgia"/>
                <a:cs typeface="Georgia"/>
              </a:rPr>
              <a:t>Under salutary neglect, col. Formed trade agreements with other countries</a:t>
            </a:r>
          </a:p>
          <a:p>
            <a:pPr algn="l">
              <a:buClrTx/>
              <a:buFont typeface="Arial"/>
              <a:buChar char="•"/>
            </a:pPr>
            <a:r>
              <a:rPr lang="en-US" sz="4100" dirty="0" smtClean="0">
                <a:latin typeface="Georgia"/>
                <a:cs typeface="Georgia"/>
              </a:rPr>
              <a:t>Loosely enforced</a:t>
            </a:r>
          </a:p>
          <a:p>
            <a:pPr algn="l">
              <a:buClrTx/>
              <a:buFont typeface="Arial"/>
              <a:buChar char="•"/>
            </a:pPr>
            <a:endParaRPr lang="en-US" sz="4000" dirty="0" smtClean="0">
              <a:latin typeface="Georgia"/>
              <a:cs typeface="Georgia"/>
            </a:endParaRPr>
          </a:p>
        </p:txBody>
      </p:sp>
      <p:sp>
        <p:nvSpPr>
          <p:cNvPr id="6" name="TextBox 5"/>
          <p:cNvSpPr txBox="1"/>
          <p:nvPr/>
        </p:nvSpPr>
        <p:spPr>
          <a:xfrm rot="16200000">
            <a:off x="-1171054" y="1878444"/>
            <a:ext cx="4787947" cy="1031051"/>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Economy</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extLst>
      <p:ext uri="{BB962C8B-B14F-4D97-AF65-F5344CB8AC3E}">
        <p14:creationId xmlns:p14="http://schemas.microsoft.com/office/powerpoint/2010/main" val="21060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3" nodeType="clickEffect">
                                  <p:stCondLst>
                                    <p:cond delay="0"/>
                                  </p:stCondLst>
                                  <p:childTnLst>
                                    <p:set>
                                      <p:cBhvr>
                                        <p:cTn id="72" dur="1" fill="hold">
                                          <p:stCondLst>
                                            <p:cond delay="0"/>
                                          </p:stCondLst>
                                        </p:cTn>
                                        <p:tgtEl>
                                          <p:spTgt spid="3">
                                            <p:txEl>
                                              <p:pRg st="0" end="0"/>
                                            </p:txEl>
                                          </p:spTgt>
                                        </p:tgtEl>
                                        <p:attrNameLst>
                                          <p:attrName>style.visibility</p:attrName>
                                        </p:attrNameLst>
                                      </p:cBhvr>
                                      <p:to>
                                        <p:strVal val="visible"/>
                                      </p:to>
                                    </p:set>
                                  </p:childTnLst>
                                </p:cTn>
                              </p:par>
                              <p:par>
                                <p:cTn id="73" presetID="1" presetClass="entr" presetSubtype="0" fill="hold" grpId="3" nodeType="withEffect">
                                  <p:stCondLst>
                                    <p:cond delay="0"/>
                                  </p:stCondLst>
                                  <p:childTnLst>
                                    <p:set>
                                      <p:cBhvr>
                                        <p:cTn id="74" dur="1" fill="hold">
                                          <p:stCondLst>
                                            <p:cond delay="0"/>
                                          </p:stCondLst>
                                        </p:cTn>
                                        <p:tgtEl>
                                          <p:spTgt spid="3">
                                            <p:txEl>
                                              <p:pRg st="1" end="1"/>
                                            </p:txEl>
                                          </p:spTgt>
                                        </p:tgtEl>
                                        <p:attrNameLst>
                                          <p:attrName>style.visibility</p:attrName>
                                        </p:attrNameLst>
                                      </p:cBhvr>
                                      <p:to>
                                        <p:strVal val="visible"/>
                                      </p:to>
                                    </p:set>
                                  </p:childTnLst>
                                </p:cTn>
                              </p:par>
                              <p:par>
                                <p:cTn id="75" presetID="1" presetClass="entr" presetSubtype="0" fill="hold" grpId="3" nodeType="withEffect">
                                  <p:stCondLst>
                                    <p:cond delay="0"/>
                                  </p:stCondLst>
                                  <p:childTnLst>
                                    <p:set>
                                      <p:cBhvr>
                                        <p:cTn id="76" dur="1" fill="hold">
                                          <p:stCondLst>
                                            <p:cond delay="0"/>
                                          </p:stCondLst>
                                        </p:cTn>
                                        <p:tgtEl>
                                          <p:spTgt spid="3">
                                            <p:txEl>
                                              <p:pRg st="2" end="2"/>
                                            </p:txEl>
                                          </p:spTgt>
                                        </p:tgtEl>
                                        <p:attrNameLst>
                                          <p:attrName>style.visibility</p:attrName>
                                        </p:attrNameLst>
                                      </p:cBhvr>
                                      <p:to>
                                        <p:strVal val="visible"/>
                                      </p:to>
                                    </p:set>
                                  </p:childTnLst>
                                </p:cTn>
                              </p:par>
                              <p:par>
                                <p:cTn id="77" presetID="1" presetClass="entr" presetSubtype="0" fill="hold" grpId="3" nodeType="with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3" nodeType="click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3"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3" grpId="3"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0"/>
            <a:ext cx="6366801" cy="6858000"/>
          </a:xfrm>
        </p:spPr>
        <p:txBody>
          <a:bodyPr>
            <a:normAutofit/>
          </a:bodyPr>
          <a:lstStyle/>
          <a:p>
            <a:pPr algn="l">
              <a:buClrTx/>
            </a:pPr>
            <a:r>
              <a:rPr lang="en-US" sz="5000" dirty="0" smtClean="0">
                <a:solidFill>
                  <a:srgbClr val="F9B639"/>
                </a:solidFill>
                <a:latin typeface="Georgia"/>
                <a:cs typeface="Georgia"/>
              </a:rPr>
              <a:t>Money</a:t>
            </a:r>
          </a:p>
          <a:p>
            <a:pPr algn="l">
              <a:buClrTx/>
              <a:buFont typeface="Arial"/>
              <a:buChar char="•"/>
            </a:pPr>
            <a:r>
              <a:rPr lang="en-US" sz="4000" dirty="0" smtClean="0">
                <a:latin typeface="Georgia"/>
                <a:cs typeface="Georgia"/>
              </a:rPr>
              <a:t>Limited to hard currency</a:t>
            </a:r>
          </a:p>
          <a:p>
            <a:pPr algn="l">
              <a:buClrTx/>
              <a:buFont typeface="Arial"/>
              <a:buChar char="•"/>
            </a:pPr>
            <a:r>
              <a:rPr lang="en-US" sz="4000" dirty="0" smtClean="0">
                <a:latin typeface="Georgia"/>
                <a:cs typeface="Georgia"/>
              </a:rPr>
              <a:t>Local paper money inflated</a:t>
            </a:r>
          </a:p>
          <a:p>
            <a:pPr algn="l">
              <a:buClrTx/>
            </a:pPr>
            <a:r>
              <a:rPr lang="en-US" sz="5000" dirty="0" smtClean="0">
                <a:solidFill>
                  <a:srgbClr val="F9B639"/>
                </a:solidFill>
                <a:latin typeface="Georgia"/>
                <a:cs typeface="Georgia"/>
              </a:rPr>
              <a:t>Transportation</a:t>
            </a:r>
            <a:endParaRPr lang="en-US" sz="4000" dirty="0" smtClean="0">
              <a:latin typeface="Georgia"/>
              <a:cs typeface="Georgia"/>
            </a:endParaRPr>
          </a:p>
          <a:p>
            <a:pPr algn="l">
              <a:buClrTx/>
              <a:buFont typeface="Arial"/>
              <a:buChar char="•"/>
            </a:pPr>
            <a:r>
              <a:rPr lang="en-US" sz="4000" dirty="0" smtClean="0">
                <a:solidFill>
                  <a:schemeClr val="bg1"/>
                </a:solidFill>
                <a:latin typeface="Georgia"/>
                <a:cs typeface="Georgia"/>
              </a:rPr>
              <a:t>Water transport cheaper</a:t>
            </a:r>
          </a:p>
          <a:p>
            <a:pPr algn="l">
              <a:buClrTx/>
              <a:buFont typeface="Arial"/>
              <a:buChar char="•"/>
            </a:pPr>
            <a:r>
              <a:rPr lang="en-US" sz="4000" dirty="0" smtClean="0">
                <a:solidFill>
                  <a:schemeClr val="bg1"/>
                </a:solidFill>
                <a:latin typeface="Georgia"/>
                <a:cs typeface="Georgia"/>
              </a:rPr>
              <a:t>Increasing use of horses, wagons, buggies</a:t>
            </a:r>
          </a:p>
          <a:p>
            <a:pPr algn="l">
              <a:buClrTx/>
              <a:buFont typeface="Arial"/>
              <a:buChar char="•"/>
            </a:pPr>
            <a:r>
              <a:rPr lang="en-US" sz="4000" dirty="0" smtClean="0">
                <a:solidFill>
                  <a:schemeClr val="bg1"/>
                </a:solidFill>
                <a:latin typeface="Georgia"/>
                <a:cs typeface="Georgia"/>
              </a:rPr>
              <a:t>Taverns = social centers</a:t>
            </a:r>
          </a:p>
          <a:p>
            <a:pPr algn="l">
              <a:buClrTx/>
              <a:buFont typeface="Arial"/>
              <a:buChar char="•"/>
            </a:pPr>
            <a:r>
              <a:rPr lang="en-US" sz="4000" dirty="0" smtClean="0">
                <a:solidFill>
                  <a:schemeClr val="bg1"/>
                </a:solidFill>
                <a:latin typeface="Georgia"/>
                <a:cs typeface="Georgia"/>
              </a:rPr>
              <a:t>Mixture between colonies</a:t>
            </a:r>
            <a:endParaRPr lang="en-US" sz="4000" dirty="0">
              <a:latin typeface="Georgia"/>
              <a:cs typeface="Georgia"/>
            </a:endParaRPr>
          </a:p>
        </p:txBody>
      </p:sp>
      <p:sp>
        <p:nvSpPr>
          <p:cNvPr id="6" name="TextBox 5"/>
          <p:cNvSpPr txBox="1"/>
          <p:nvPr/>
        </p:nvSpPr>
        <p:spPr>
          <a:xfrm rot="16200000">
            <a:off x="-939378" y="1646769"/>
            <a:ext cx="4324595" cy="1031051"/>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Economy</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50000" decel="5000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 nodeType="clickEffect">
                                  <p:stCondLst>
                                    <p:cond delay="0"/>
                                  </p:stCondLst>
                                  <p:childTnLst>
                                    <p:set>
                                      <p:cBhvr>
                                        <p:cTn id="8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2" nodeType="clickEffect">
                                  <p:stCondLst>
                                    <p:cond delay="0"/>
                                  </p:stCondLst>
                                  <p:childTnLst>
                                    <p:set>
                                      <p:cBhvr>
                                        <p:cTn id="9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 nodeType="clickEffect">
                                  <p:stCondLst>
                                    <p:cond delay="0"/>
                                  </p:stCondLst>
                                  <p:childTnLst>
                                    <p:set>
                                      <p:cBhvr>
                                        <p:cTn id="9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2" nodeType="clickEffect">
                                  <p:stCondLst>
                                    <p:cond delay="0"/>
                                  </p:stCondLst>
                                  <p:childTnLst>
                                    <p:set>
                                      <p:cBhvr>
                                        <p:cTn id="9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2" nodeType="clickEffect">
                                  <p:stCondLst>
                                    <p:cond delay="0"/>
                                  </p:stCondLst>
                                  <p:childTnLst>
                                    <p:set>
                                      <p:cBhvr>
                                        <p:cTn id="10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2" nodeType="clickEffect">
                                  <p:stCondLst>
                                    <p:cond delay="0"/>
                                  </p:stCondLst>
                                  <p:childTnLst>
                                    <p:set>
                                      <p:cBhvr>
                                        <p:cTn id="10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2" nodeType="clickEffect">
                                  <p:stCondLst>
                                    <p:cond delay="0"/>
                                  </p:stCondLst>
                                  <p:childTnLst>
                                    <p:set>
                                      <p:cBhvr>
                                        <p:cTn id="1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7199" y="846666"/>
            <a:ext cx="6366801" cy="5136445"/>
          </a:xfrm>
        </p:spPr>
        <p:txBody>
          <a:bodyPr>
            <a:normAutofit lnSpcReduction="10000"/>
          </a:bodyPr>
          <a:lstStyle/>
          <a:p>
            <a:pPr algn="l">
              <a:buClrTx/>
            </a:pPr>
            <a:r>
              <a:rPr lang="en-US" sz="6300" b="1" dirty="0" smtClean="0">
                <a:solidFill>
                  <a:schemeClr val="accent4"/>
                </a:solidFill>
                <a:latin typeface="Georgia"/>
                <a:cs typeface="Georgia"/>
              </a:rPr>
              <a:t>New England</a:t>
            </a:r>
          </a:p>
          <a:p>
            <a:pPr algn="l">
              <a:buClrTx/>
              <a:buFont typeface="Arial"/>
              <a:buChar char="•"/>
            </a:pPr>
            <a:r>
              <a:rPr lang="en-US" sz="4000" dirty="0" smtClean="0">
                <a:latin typeface="Georgia"/>
                <a:cs typeface="Georgia"/>
              </a:rPr>
              <a:t>Rocky soil = &lt;100 acre farms</a:t>
            </a:r>
          </a:p>
          <a:p>
            <a:pPr algn="l">
              <a:buClrTx/>
              <a:buFont typeface="Arial"/>
              <a:buChar char="•"/>
            </a:pPr>
            <a:r>
              <a:rPr lang="en-US" sz="4000" dirty="0" err="1" smtClean="0">
                <a:latin typeface="Georgia"/>
                <a:cs typeface="Georgia"/>
              </a:rPr>
              <a:t>Subsistance</a:t>
            </a:r>
            <a:r>
              <a:rPr lang="en-US" sz="4000" dirty="0" smtClean="0">
                <a:latin typeface="Georgia"/>
                <a:cs typeface="Georgia"/>
              </a:rPr>
              <a:t> farming = family, hired hands</a:t>
            </a:r>
          </a:p>
          <a:p>
            <a:pPr algn="l">
              <a:buClrTx/>
              <a:buFont typeface="Arial"/>
              <a:buChar char="•"/>
            </a:pPr>
            <a:r>
              <a:rPr lang="en-US" sz="4000" dirty="0" smtClean="0">
                <a:latin typeface="Georgia"/>
                <a:cs typeface="Georgia"/>
              </a:rPr>
              <a:t>Trading, logging, fishing, shipbuilding, rum-distilling</a:t>
            </a:r>
          </a:p>
          <a:p>
            <a:pPr algn="l">
              <a:buClrTx/>
              <a:buFont typeface="Arial"/>
              <a:buChar char="•"/>
            </a:pPr>
            <a:r>
              <a:rPr lang="en-US" sz="4000" dirty="0" smtClean="0">
                <a:latin typeface="Georgia"/>
                <a:cs typeface="Georgia"/>
              </a:rPr>
              <a:t>Boston</a:t>
            </a:r>
          </a:p>
        </p:txBody>
      </p:sp>
      <p:sp>
        <p:nvSpPr>
          <p:cNvPr id="6" name="TextBox 5"/>
          <p:cNvSpPr txBox="1"/>
          <p:nvPr/>
        </p:nvSpPr>
        <p:spPr>
          <a:xfrm rot="16200000">
            <a:off x="-1248278" y="1486309"/>
            <a:ext cx="4942395" cy="1969770"/>
          </a:xfrm>
          <a:prstGeom prst="rect">
            <a:avLst/>
          </a:prstGeom>
          <a:noFill/>
        </p:spPr>
        <p:txBody>
          <a:bodyPr wrap="square" rtlCol="0">
            <a:spAutoFit/>
          </a:bodyPr>
          <a:lstStyle/>
          <a:p>
            <a:r>
              <a:rPr lang="en-US" sz="6100" b="1" dirty="0" smtClean="0">
                <a:solidFill>
                  <a:schemeClr val="bg2">
                    <a:lumMod val="25000"/>
                  </a:schemeClr>
                </a:solidFill>
                <a:latin typeface="Copperplate Gothic Bold"/>
                <a:cs typeface="Copperplate Gothic Bold"/>
              </a:rPr>
              <a:t>Regional Economies</a:t>
            </a:r>
            <a:endParaRPr lang="en-US" sz="6100" b="1" dirty="0">
              <a:solidFill>
                <a:schemeClr val="bg2">
                  <a:lumMod val="25000"/>
                </a:schemeClr>
              </a:solidFill>
              <a:latin typeface="Copperplate Gothic Bold"/>
              <a:cs typeface="Copperplate Gothic Bold"/>
            </a:endParaRPr>
          </a:p>
        </p:txBody>
      </p:sp>
      <p:pic>
        <p:nvPicPr>
          <p:cNvPr id="10" name="Picture 9"/>
          <p:cNvPicPr>
            <a:picLocks noChangeAspect="1"/>
          </p:cNvPicPr>
          <p:nvPr/>
        </p:nvPicPr>
        <p:blipFill>
          <a:blip r:embed="rId2"/>
          <a:stretch>
            <a:fillRect/>
          </a:stretch>
        </p:blipFill>
        <p:spPr>
          <a:xfrm>
            <a:off x="1" y="5182649"/>
            <a:ext cx="2777198" cy="167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2"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Opulent.thmx</Template>
  <TotalTime>1918</TotalTime>
  <Words>840</Words>
  <Application>Microsoft Office PowerPoint</Application>
  <PresentationFormat>On-screen Show (4:3)</PresentationFormat>
  <Paragraphs>143</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Opulent</vt:lpstr>
      <vt:lpstr>Colonial Society</vt:lpstr>
      <vt:lpstr>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Burke County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Colonial Society</dc:title>
  <dc:creator>Karen Reeves</dc:creator>
  <cp:lastModifiedBy>Mrs. Karen  Reeves</cp:lastModifiedBy>
  <cp:revision>18</cp:revision>
  <dcterms:created xsi:type="dcterms:W3CDTF">2015-09-07T11:36:20Z</dcterms:created>
  <dcterms:modified xsi:type="dcterms:W3CDTF">2018-08-24T20:38:24Z</dcterms:modified>
</cp:coreProperties>
</file>